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7" r:id="rId1"/>
  </p:sldMasterIdLst>
  <p:notesMasterIdLst>
    <p:notesMasterId r:id="rId160"/>
  </p:notesMasterIdLst>
  <p:handoutMasterIdLst>
    <p:handoutMasterId r:id="rId161"/>
  </p:handoutMasterIdLst>
  <p:sldIdLst>
    <p:sldId id="310" r:id="rId2"/>
    <p:sldId id="257" r:id="rId3"/>
    <p:sldId id="389" r:id="rId4"/>
    <p:sldId id="390" r:id="rId5"/>
    <p:sldId id="605" r:id="rId6"/>
    <p:sldId id="473" r:id="rId7"/>
    <p:sldId id="708" r:id="rId8"/>
    <p:sldId id="548" r:id="rId9"/>
    <p:sldId id="549" r:id="rId10"/>
    <p:sldId id="436" r:id="rId11"/>
    <p:sldId id="550" r:id="rId12"/>
    <p:sldId id="552" r:id="rId13"/>
    <p:sldId id="551" r:id="rId14"/>
    <p:sldId id="613" r:id="rId15"/>
    <p:sldId id="474" r:id="rId16"/>
    <p:sldId id="606" r:id="rId17"/>
    <p:sldId id="553" r:id="rId18"/>
    <p:sldId id="475" r:id="rId19"/>
    <p:sldId id="554" r:id="rId20"/>
    <p:sldId id="616" r:id="rId21"/>
    <p:sldId id="617" r:id="rId22"/>
    <p:sldId id="618" r:id="rId23"/>
    <p:sldId id="619" r:id="rId24"/>
    <p:sldId id="555" r:id="rId25"/>
    <p:sldId id="556" r:id="rId26"/>
    <p:sldId id="620" r:id="rId27"/>
    <p:sldId id="621" r:id="rId28"/>
    <p:sldId id="476" r:id="rId29"/>
    <p:sldId id="477" r:id="rId30"/>
    <p:sldId id="622" r:id="rId31"/>
    <p:sldId id="560" r:id="rId32"/>
    <p:sldId id="561" r:id="rId33"/>
    <p:sldId id="562" r:id="rId34"/>
    <p:sldId id="563" r:id="rId35"/>
    <p:sldId id="564" r:id="rId36"/>
    <p:sldId id="565" r:id="rId37"/>
    <p:sldId id="485" r:id="rId38"/>
    <p:sldId id="486" r:id="rId39"/>
    <p:sldId id="566" r:id="rId40"/>
    <p:sldId id="567" r:id="rId41"/>
    <p:sldId id="439" r:id="rId42"/>
    <p:sldId id="568" r:id="rId43"/>
    <p:sldId id="569" r:id="rId44"/>
    <p:sldId id="489" r:id="rId45"/>
    <p:sldId id="570" r:id="rId46"/>
    <p:sldId id="435" r:id="rId47"/>
    <p:sldId id="571" r:id="rId48"/>
    <p:sldId id="572" r:id="rId49"/>
    <p:sldId id="573" r:id="rId50"/>
    <p:sldId id="574" r:id="rId51"/>
    <p:sldId id="440" r:id="rId52"/>
    <p:sldId id="624" r:id="rId53"/>
    <p:sldId id="391" r:id="rId54"/>
    <p:sldId id="392" r:id="rId55"/>
    <p:sldId id="491" r:id="rId56"/>
    <p:sldId id="492" r:id="rId57"/>
    <p:sldId id="607" r:id="rId58"/>
    <p:sldId id="575" r:id="rId59"/>
    <p:sldId id="576" r:id="rId60"/>
    <p:sldId id="526" r:id="rId61"/>
    <p:sldId id="502" r:id="rId62"/>
    <p:sldId id="609" r:id="rId63"/>
    <p:sldId id="608" r:id="rId64"/>
    <p:sldId id="707" r:id="rId65"/>
    <p:sldId id="577" r:id="rId66"/>
    <p:sldId id="580" r:id="rId67"/>
    <p:sldId id="535" r:id="rId68"/>
    <p:sldId id="610" r:id="rId69"/>
    <p:sldId id="536" r:id="rId70"/>
    <p:sldId id="588" r:id="rId71"/>
    <p:sldId id="589" r:id="rId72"/>
    <p:sldId id="513" r:id="rId73"/>
    <p:sldId id="611" r:id="rId74"/>
    <p:sldId id="592" r:id="rId75"/>
    <p:sldId id="593" r:id="rId76"/>
    <p:sldId id="595" r:id="rId77"/>
    <p:sldId id="594" r:id="rId78"/>
    <p:sldId id="612" r:id="rId79"/>
    <p:sldId id="596" r:id="rId80"/>
    <p:sldId id="597" r:id="rId81"/>
    <p:sldId id="598" r:id="rId82"/>
    <p:sldId id="601" r:id="rId83"/>
    <p:sldId id="600" r:id="rId84"/>
    <p:sldId id="599" r:id="rId85"/>
    <p:sldId id="603" r:id="rId86"/>
    <p:sldId id="604" r:id="rId87"/>
    <p:sldId id="628" r:id="rId88"/>
    <p:sldId id="629" r:id="rId89"/>
    <p:sldId id="630" r:id="rId90"/>
    <p:sldId id="631" r:id="rId91"/>
    <p:sldId id="632" r:id="rId92"/>
    <p:sldId id="633" r:id="rId93"/>
    <p:sldId id="634" r:id="rId94"/>
    <p:sldId id="635" r:id="rId95"/>
    <p:sldId id="636" r:id="rId96"/>
    <p:sldId id="637" r:id="rId97"/>
    <p:sldId id="638" r:id="rId98"/>
    <p:sldId id="639" r:id="rId99"/>
    <p:sldId id="641" r:id="rId100"/>
    <p:sldId id="642" r:id="rId101"/>
    <p:sldId id="643" r:id="rId102"/>
    <p:sldId id="644" r:id="rId103"/>
    <p:sldId id="645" r:id="rId104"/>
    <p:sldId id="646" r:id="rId105"/>
    <p:sldId id="647" r:id="rId106"/>
    <p:sldId id="648" r:id="rId107"/>
    <p:sldId id="649" r:id="rId108"/>
    <p:sldId id="650" r:id="rId109"/>
    <p:sldId id="652" r:id="rId110"/>
    <p:sldId id="655" r:id="rId111"/>
    <p:sldId id="657" r:id="rId112"/>
    <p:sldId id="660" r:id="rId113"/>
    <p:sldId id="661" r:id="rId114"/>
    <p:sldId id="662" r:id="rId115"/>
    <p:sldId id="663" r:id="rId116"/>
    <p:sldId id="664" r:id="rId117"/>
    <p:sldId id="665" r:id="rId118"/>
    <p:sldId id="666" r:id="rId119"/>
    <p:sldId id="667" r:id="rId120"/>
    <p:sldId id="668" r:id="rId121"/>
    <p:sldId id="669" r:id="rId122"/>
    <p:sldId id="670" r:id="rId123"/>
    <p:sldId id="671" r:id="rId124"/>
    <p:sldId id="672" r:id="rId125"/>
    <p:sldId id="673" r:id="rId126"/>
    <p:sldId id="674" r:id="rId127"/>
    <p:sldId id="675" r:id="rId128"/>
    <p:sldId id="676" r:id="rId129"/>
    <p:sldId id="677" r:id="rId130"/>
    <p:sldId id="678" r:id="rId131"/>
    <p:sldId id="679" r:id="rId132"/>
    <p:sldId id="680" r:id="rId133"/>
    <p:sldId id="681" r:id="rId134"/>
    <p:sldId id="682" r:id="rId135"/>
    <p:sldId id="683" r:id="rId136"/>
    <p:sldId id="684" r:id="rId137"/>
    <p:sldId id="685" r:id="rId138"/>
    <p:sldId id="686" r:id="rId139"/>
    <p:sldId id="687" r:id="rId140"/>
    <p:sldId id="688" r:id="rId141"/>
    <p:sldId id="689" r:id="rId142"/>
    <p:sldId id="690" r:id="rId143"/>
    <p:sldId id="691" r:id="rId144"/>
    <p:sldId id="692" r:id="rId145"/>
    <p:sldId id="693" r:id="rId146"/>
    <p:sldId id="694" r:id="rId147"/>
    <p:sldId id="695" r:id="rId148"/>
    <p:sldId id="696" r:id="rId149"/>
    <p:sldId id="697" r:id="rId150"/>
    <p:sldId id="698" r:id="rId151"/>
    <p:sldId id="699" r:id="rId152"/>
    <p:sldId id="700" r:id="rId153"/>
    <p:sldId id="701" r:id="rId154"/>
    <p:sldId id="702" r:id="rId155"/>
    <p:sldId id="703" r:id="rId156"/>
    <p:sldId id="704" r:id="rId157"/>
    <p:sldId id="705" r:id="rId158"/>
    <p:sldId id="706" r:id="rId159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FF0000"/>
    <a:srgbClr val="0066FF"/>
    <a:srgbClr val="CCECFF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 autoAdjust="0"/>
    <p:restoredTop sz="90711" autoAdjust="0"/>
  </p:normalViewPr>
  <p:slideViewPr>
    <p:cSldViewPr>
      <p:cViewPr>
        <p:scale>
          <a:sx n="160" d="100"/>
          <a:sy n="160" d="100"/>
        </p:scale>
        <p:origin x="114" y="-23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2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64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64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A56-9CD6-44E8-817B-0F8F1AD08C1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6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64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37A31-B83D-4595-8BD6-F7F2AA80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56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458" y="0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120" y="3474720"/>
            <a:ext cx="7680960" cy="329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458" y="6948171"/>
            <a:ext cx="4160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C3BDF2C1-77C4-49D8-9AC9-A3B0276035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2457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ensure that you don’t alter or contaminate data on a suspect’s windows or DOS PC, you must know to access and modify a CMOS.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DF2C1-77C4-49D8-9AC9-A3B027603524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34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DF2C1-77C4-49D8-9AC9-A3B02760352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39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DF2C1-77C4-49D8-9AC9-A3B02760352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59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Geometry – refers to the disk’s structure of platters, tracks and  sectors</a:t>
            </a:r>
          </a:p>
          <a:p>
            <a:r>
              <a:rPr lang="en-US" dirty="0" smtClean="0"/>
              <a:t>Head – is the device that reads and writes data to a drive. There’s one head per platter</a:t>
            </a:r>
          </a:p>
          <a:p>
            <a:r>
              <a:rPr lang="en-US" dirty="0" smtClean="0"/>
              <a:t>Tracks – are concentric</a:t>
            </a:r>
            <a:r>
              <a:rPr lang="en-US" baseline="0" dirty="0" smtClean="0"/>
              <a:t> circles on a disk platter where data is located</a:t>
            </a:r>
          </a:p>
          <a:p>
            <a:r>
              <a:rPr lang="en-US" baseline="0" dirty="0" smtClean="0"/>
              <a:t>Cylinders – a cylinder is a column of tracks on two or more disk platters. Typically, each platter has two surfaces: top and bottom</a:t>
            </a:r>
          </a:p>
          <a:p>
            <a:r>
              <a:rPr lang="en-US" baseline="0" dirty="0" smtClean="0"/>
              <a:t>Sectors – a sector is a section on a track, usually made up of 512 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DF2C1-77C4-49D8-9AC9-A3B02760352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87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ZBR – is how most</a:t>
            </a:r>
            <a:r>
              <a:rPr lang="en-US" baseline="0" dirty="0" smtClean="0"/>
              <a:t> of manufacturers deal with a platter’s inner tracks being shorter than its outer tracks. Grouping tracks by zones ensures all tracks hold the same amount of data.</a:t>
            </a:r>
          </a:p>
          <a:p>
            <a:r>
              <a:rPr lang="en-US" baseline="0" dirty="0" smtClean="0"/>
              <a:t>Track density – is the space between each track (the smaller the space between each track, the more tracks you can place on the platter.</a:t>
            </a:r>
          </a:p>
          <a:p>
            <a:r>
              <a:rPr lang="en-US" baseline="0" dirty="0" smtClean="0"/>
              <a:t>Areal density – refers to the number of bits in one square inch of a disk platter. This number incudes the unused space between tracks.</a:t>
            </a:r>
          </a:p>
          <a:p>
            <a:r>
              <a:rPr lang="en-US" baseline="0" dirty="0" smtClean="0"/>
              <a:t>Head and cylinder skew – use to improve disk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DF2C1-77C4-49D8-9AC9-A3B027603524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58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Offset is the number of bytes from the beginning of the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DF2C1-77C4-49D8-9AC9-A3B027603524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962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RAM slack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is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slack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between the end of the logical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file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and the rest of that sector. 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To put it another way 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RAM slack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is the 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slack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at the byte and sector level. </a:t>
            </a:r>
            <a:endParaRPr lang="en-US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File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Slack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is the remaining sectors to the end of the cluster.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File slack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is the sectors to the cluster level.</a:t>
            </a:r>
            <a:endParaRPr lang="en-US" dirty="0" smtClean="0"/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DF2C1-77C4-49D8-9AC9-A3B027603524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438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DF2C1-77C4-49D8-9AC9-A3B027603524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656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Logical EOF – actual size of the file</a:t>
            </a:r>
          </a:p>
          <a:p>
            <a:r>
              <a:rPr lang="en-US" dirty="0" smtClean="0"/>
              <a:t>Physical EOF – number of allocation blocks for that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DF2C1-77C4-49D8-9AC9-A3B027603524}" type="slidenum">
              <a:rPr lang="en-US" altLang="en-US" smtClean="0"/>
              <a:pPr/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99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74AE-55CA-4F4B-9F18-3946F54EC671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1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64288-6040-419F-A05C-0D94BDE6045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385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CE0D7-3ACE-47BF-A3B8-205E1EC24E01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18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3380-4E28-417C-8890-BB517DABFB6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05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869B3-5676-4677-A857-7BB1FB8A41D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13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AFD8-A45F-48A8-BF94-43082B718B3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238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95908-CCF4-4F6C-B0B8-5FB3F1E3971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29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4A9-FB7F-44D0-A1F8-4747E4E82C0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54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0BD80-D6A4-43DC-86E7-27F50E72F2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165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804-F505-485D-A291-36700056787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56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EBD-B18A-4166-84A7-C3A958B296D6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41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smtClean="0"/>
              <a:t>Guide to Computer Forensics and Investigations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1354A84-D28A-4942-95CC-89272A1C4D6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671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5105400"/>
            <a:ext cx="5943600" cy="1600200"/>
          </a:xfrm>
        </p:spPr>
        <p:txBody>
          <a:bodyPr/>
          <a:lstStyle/>
          <a:p>
            <a:pPr>
              <a:defRPr/>
            </a:pPr>
            <a:r>
              <a:rPr lang="en-US" altLang="en-US" sz="3600" b="1" dirty="0" smtClean="0"/>
              <a:t>Working </a:t>
            </a:r>
            <a:r>
              <a:rPr lang="en-US" altLang="en-US" sz="3600" b="1" dirty="0"/>
              <a:t>with Windows and DOS Systems</a:t>
            </a:r>
            <a:r>
              <a:rPr lang="en-US" sz="3600" b="1" dirty="0"/>
              <a:t/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30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0800" y="5105400"/>
            <a:ext cx="2133600" cy="1371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3400" b="0" i="1" dirty="0" smtClean="0"/>
              <a:t>Chapter 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6784" y="152400"/>
            <a:ext cx="7290054" cy="938784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Understanding Disk Drives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56784" y="1118678"/>
            <a:ext cx="8055864" cy="5358321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Disk drives are made up of one or more platters coated with magnetic material.</a:t>
            </a:r>
          </a:p>
          <a:p>
            <a:r>
              <a:rPr lang="en-US" altLang="en-US" sz="2800" dirty="0" smtClean="0"/>
              <a:t>Disk drive components:</a:t>
            </a:r>
          </a:p>
          <a:p>
            <a:pPr lvl="1"/>
            <a:r>
              <a:rPr lang="en-US" altLang="en-US" sz="2400" dirty="0" smtClean="0"/>
              <a:t>Geometry - </a:t>
            </a:r>
            <a:r>
              <a:rPr lang="en-US" sz="2400" dirty="0"/>
              <a:t>refers to the disk’s structure of platters, tracks and  sectors</a:t>
            </a:r>
            <a:endParaRPr lang="en-US" altLang="en-US" sz="2400" dirty="0" smtClean="0"/>
          </a:p>
          <a:p>
            <a:pPr lvl="1"/>
            <a:r>
              <a:rPr lang="en-US" altLang="en-US" sz="2400" dirty="0"/>
              <a:t>Head - is the device that reads and writes data to a drive. There’s one head per platter</a:t>
            </a:r>
          </a:p>
          <a:p>
            <a:pPr lvl="1"/>
            <a:r>
              <a:rPr lang="en-US" altLang="en-US" sz="2400" dirty="0"/>
              <a:t>Tracks - are concentric circles on a disk platter where data is located</a:t>
            </a:r>
          </a:p>
          <a:p>
            <a:pPr lvl="1"/>
            <a:r>
              <a:rPr lang="en-US" altLang="en-US" sz="2400" dirty="0" smtClean="0"/>
              <a:t>Cylinders </a:t>
            </a:r>
            <a:r>
              <a:rPr lang="en-US" altLang="en-US" sz="2400" dirty="0"/>
              <a:t>- a cylinder is a column of tracks on two or more disk platters. Typically, each platter has two surfaces: top and bottom</a:t>
            </a:r>
            <a:endParaRPr lang="en-US" altLang="en-US" sz="2400" dirty="0" smtClean="0"/>
          </a:p>
          <a:p>
            <a:pPr lvl="1"/>
            <a:r>
              <a:rPr lang="en-US" altLang="en-US" sz="2400" dirty="0"/>
              <a:t>Sectors - a sector is a section on a </a:t>
            </a:r>
            <a:r>
              <a:rPr lang="en-US" altLang="en-US" sz="2400" dirty="0" smtClean="0"/>
              <a:t>track, </a:t>
            </a:r>
            <a:r>
              <a:rPr lang="en-US" altLang="en-US" sz="2000" dirty="0" smtClean="0"/>
              <a:t>Holds 512 bytes (you cannot read or write anything less than a sector)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533400"/>
            <a:ext cx="694372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11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Exploring Macintosh Boot Tasks (continued)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286000"/>
            <a:ext cx="7766304" cy="402336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Older Macintosh OSs use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First two logical blocks as boot blocks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b="1" dirty="0" smtClean="0"/>
              <a:t>Master Directory Block (MDB)</a:t>
            </a:r>
            <a:r>
              <a:rPr lang="en-US" altLang="en-US" sz="2000" dirty="0" smtClean="0"/>
              <a:t> or </a:t>
            </a:r>
            <a:r>
              <a:rPr lang="en-US" altLang="en-US" sz="2000" b="1" dirty="0" smtClean="0"/>
              <a:t>Volume Information Block (VIB)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600" dirty="0" smtClean="0"/>
              <a:t>Stores all information about a volume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b="1" dirty="0" smtClean="0"/>
              <a:t>Volume Control Block (VCB)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600" dirty="0" smtClean="0"/>
              <a:t>Stores information from the MDB when OS mounts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Extents overflow file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Stores any file information not in the MDB or a VCB</a:t>
            </a:r>
          </a:p>
        </p:txBody>
      </p:sp>
    </p:spTree>
    <p:extLst>
      <p:ext uri="{BB962C8B-B14F-4D97-AF65-F5344CB8AC3E}">
        <p14:creationId xmlns:p14="http://schemas.microsoft.com/office/powerpoint/2010/main" val="40481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Exploring Macintosh Boot Tasks (continued)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8843"/>
            <a:ext cx="7315201" cy="426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Catalog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Listing of all files and directories on the volume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Maintains relationships between files and directories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Volume Bitmap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Tracks used and unused blocks on a volume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Mac OS 9 uses the </a:t>
            </a:r>
            <a:r>
              <a:rPr lang="en-US" altLang="en-US" sz="2800" b="1" dirty="0" smtClean="0"/>
              <a:t>B*-tree</a:t>
            </a:r>
            <a:r>
              <a:rPr lang="en-US" altLang="en-US" sz="2800" dirty="0" smtClean="0"/>
              <a:t> file system for File Manager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Actual file data is stored on the </a:t>
            </a:r>
            <a:r>
              <a:rPr lang="en-US" altLang="en-US" sz="2400" b="1" dirty="0" smtClean="0"/>
              <a:t>leaf nodes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B*-tree also uses header, index, and map nodes</a:t>
            </a:r>
          </a:p>
        </p:txBody>
      </p:sp>
    </p:spTree>
    <p:extLst>
      <p:ext uri="{BB962C8B-B14F-4D97-AF65-F5344CB8AC3E}">
        <p14:creationId xmlns:p14="http://schemas.microsoft.com/office/powerpoint/2010/main" val="27881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B-Tree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967486" y="1905000"/>
            <a:ext cx="6957314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 way of storing records so they can be found rapidly</a:t>
            </a:r>
          </a:p>
          <a:p>
            <a:pPr marL="288925" indent="-288925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Each node can only hold a few records, if more are added the node splits and the tree grows taller</a:t>
            </a:r>
          </a:p>
        </p:txBody>
      </p:sp>
      <p:pic>
        <p:nvPicPr>
          <p:cNvPr id="21508" name="Picture 2" descr="http://bluerwhite.org/btree/tre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23" y="3657600"/>
            <a:ext cx="60198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81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Using Macintosh Forensic Software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905000"/>
            <a:ext cx="6347714" cy="38807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Tools and vendors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BlackBag</a:t>
            </a:r>
            <a:r>
              <a:rPr lang="en-US" altLang="en-US" sz="2400" dirty="0" smtClean="0"/>
              <a:t> Technologies 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SubRosaSoft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MacForensicsLab</a:t>
            </a:r>
            <a:endParaRPr lang="en-US" altLang="en-US" sz="2400" dirty="0" smtClean="0"/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Guidance </a:t>
            </a:r>
            <a:r>
              <a:rPr lang="en-US" altLang="en-US" sz="2400" dirty="0" err="1" smtClean="0"/>
              <a:t>EnCase</a:t>
            </a:r>
            <a:endParaRPr lang="en-US" altLang="en-US" sz="2400" dirty="0" smtClean="0"/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X-Ways Forensics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ProDiscover</a:t>
            </a:r>
            <a:r>
              <a:rPr lang="en-US" altLang="en-US" sz="2400" dirty="0" smtClean="0"/>
              <a:t> Forensic Edition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Sleuth Kit and Autopsy</a:t>
            </a:r>
          </a:p>
        </p:txBody>
      </p:sp>
    </p:spTree>
    <p:extLst>
      <p:ext uri="{BB962C8B-B14F-4D97-AF65-F5344CB8AC3E}">
        <p14:creationId xmlns:p14="http://schemas.microsoft.com/office/powerpoint/2010/main" val="14405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Using Macintosh Forensic Software (continued)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209800"/>
            <a:ext cx="7772400" cy="3880773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Macintosh Acquisition Methods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Make an image of the drive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Static acquisition of the suspect drive is preferable to a live acquisition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Removing the drive from a Macintosh Mini’s CPU case is difficult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Attempting to do so without Apple factory training could damage the computer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Use a Macintosh-compatible forensic boot CD (or FireWire boot drive) to make an image on an external USB or FireWire drive</a:t>
            </a:r>
          </a:p>
        </p:txBody>
      </p:sp>
    </p:spTree>
    <p:extLst>
      <p:ext uri="{BB962C8B-B14F-4D97-AF65-F5344CB8AC3E}">
        <p14:creationId xmlns:p14="http://schemas.microsoft.com/office/powerpoint/2010/main" val="22338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Using Macintosh Forensic Software (continued)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Macintosh Acquisition Methods (continued)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BlackBag</a:t>
            </a:r>
            <a:r>
              <a:rPr lang="en-US" altLang="en-US" sz="2400" dirty="0" smtClean="0"/>
              <a:t> Technologies sells acquisition products specifically designed for OS 9 and earlier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As well as OS X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MacQuisition</a:t>
            </a:r>
            <a:r>
              <a:rPr lang="en-US" altLang="en-US" sz="2400" dirty="0" smtClean="0"/>
              <a:t> is a forensic boot CD that makes an image of a Macintosh drive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After making an acquisition, examine the image of the file system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The tool you use depends on the image file format</a:t>
            </a:r>
          </a:p>
        </p:txBody>
      </p:sp>
    </p:spTree>
    <p:extLst>
      <p:ext uri="{BB962C8B-B14F-4D97-AF65-F5344CB8AC3E}">
        <p14:creationId xmlns:p14="http://schemas.microsoft.com/office/powerpoint/2010/main" val="14300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Using Macintosh Forensic Software (continued)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Macintosh Acquisition Methods (continued)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err="1" smtClean="0"/>
              <a:t>BlackBag</a:t>
            </a:r>
            <a:r>
              <a:rPr lang="en-US" altLang="en-US" sz="2800" dirty="0" smtClean="0"/>
              <a:t> Technologies Macintosh Forensic Software and </a:t>
            </a:r>
            <a:r>
              <a:rPr lang="en-US" altLang="en-US" sz="2800" dirty="0" err="1" smtClean="0"/>
              <a:t>SubRosaSoft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MacForensicsLab</a:t>
            </a:r>
            <a:endParaRPr lang="en-US" altLang="en-US" sz="2800" dirty="0" smtClean="0"/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Can disable/enable </a:t>
            </a:r>
            <a:r>
              <a:rPr lang="en-US" altLang="en-US" sz="2400" b="1" dirty="0" smtClean="0"/>
              <a:t>Disk Arbitration</a:t>
            </a:r>
            <a:r>
              <a:rPr lang="en-US" altLang="en-US" sz="2400" dirty="0" smtClean="0"/>
              <a:t>—which mounts drives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Being able to turn off the mount function in OS X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Allows you to connect a suspect drive to a Macintosh without a write-blocking device</a:t>
            </a:r>
          </a:p>
        </p:txBody>
      </p:sp>
    </p:spTree>
    <p:extLst>
      <p:ext uri="{BB962C8B-B14F-4D97-AF65-F5344CB8AC3E}">
        <p14:creationId xmlns:p14="http://schemas.microsoft.com/office/powerpoint/2010/main" val="14962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60400"/>
            <a:ext cx="6347713" cy="1320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Using Macintosh Forensic Software (continued)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81200"/>
            <a:ext cx="7315200" cy="38807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Examining OS 9 Data Structures with </a:t>
            </a:r>
            <a:r>
              <a:rPr lang="en-US" altLang="en-US" sz="2400" dirty="0" err="1" smtClean="0"/>
              <a:t>BlackBag</a:t>
            </a:r>
            <a:endParaRPr lang="en-US" altLang="en-US" sz="2400" dirty="0" smtClean="0"/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Activities in this section assume you have a Macintosh running OS X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All data acquisitions (image files) must be configured as Disk Images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With the correct filename and extensions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To keep the correct order of each segment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Numbers need to be inserted between the filename and the extension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2" y="4648200"/>
            <a:ext cx="69437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5589" y="663055"/>
            <a:ext cx="6347713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Using Macintosh Forensic Software (continued)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13610" y="2057400"/>
            <a:ext cx="3429001" cy="44196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Examining OS 9 Data Structures with </a:t>
            </a:r>
            <a:r>
              <a:rPr lang="en-US" altLang="en-US" sz="2800" dirty="0" err="1" smtClean="0"/>
              <a:t>BlackBag</a:t>
            </a:r>
            <a:r>
              <a:rPr lang="en-US" altLang="en-US" sz="2800" dirty="0" smtClean="0"/>
              <a:t> (continued)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Load images as a virtual disk image double-clicking the files in Finder (Figure 8-4)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OS X loads and displays an icon of the virtual mounted disk with the name “untitled” on the desktop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You can rename it with your case name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See Figure 8-5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95400"/>
            <a:ext cx="3180404" cy="201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22" y="3459481"/>
            <a:ext cx="3378178" cy="301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5499819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Using Macintosh Forensic Software (continued)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76324"/>
            <a:ext cx="3346705" cy="446881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Examining OS 9 Data Structures with </a:t>
            </a:r>
            <a:r>
              <a:rPr lang="en-US" altLang="en-US" sz="2400" dirty="0" err="1" smtClean="0"/>
              <a:t>BlackBag</a:t>
            </a:r>
            <a:r>
              <a:rPr lang="en-US" altLang="en-US" sz="2400" dirty="0" smtClean="0"/>
              <a:t> (continued)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Start </a:t>
            </a:r>
            <a:r>
              <a:rPr lang="en-US" altLang="en-US" sz="2000" dirty="0" err="1" smtClean="0"/>
              <a:t>BlackBag</a:t>
            </a:r>
            <a:r>
              <a:rPr lang="en-US" altLang="en-US" sz="2000" dirty="0" smtClean="0"/>
              <a:t> from Finder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See Figure 8-6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err="1" smtClean="0"/>
              <a:t>BlackBag</a:t>
            </a:r>
            <a:r>
              <a:rPr lang="en-US" altLang="en-US" sz="2000" dirty="0" smtClean="0"/>
              <a:t> includes several utilities for conducting a full analysis of evidence, including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err="1" smtClean="0"/>
              <a:t>PDISKInfo</a:t>
            </a:r>
            <a:r>
              <a:rPr lang="en-US" altLang="en-US" sz="1800" dirty="0" smtClean="0"/>
              <a:t>, </a:t>
            </a:r>
            <a:r>
              <a:rPr lang="en-US" altLang="en-US" sz="1800" dirty="0" err="1" smtClean="0"/>
              <a:t>PMAPInfo</a:t>
            </a:r>
            <a:r>
              <a:rPr lang="en-US" altLang="en-US" sz="1800" dirty="0" smtClean="0"/>
              <a:t>, </a:t>
            </a:r>
            <a:r>
              <a:rPr lang="en-US" altLang="en-US" sz="1800" dirty="0" err="1" smtClean="0"/>
              <a:t>DirectoryScan</a:t>
            </a:r>
            <a:r>
              <a:rPr lang="en-US" altLang="en-US" sz="1800" dirty="0" smtClean="0"/>
              <a:t>, </a:t>
            </a:r>
            <a:r>
              <a:rPr lang="en-US" altLang="en-US" sz="1800" dirty="0" err="1" smtClean="0"/>
              <a:t>FileSearch</a:t>
            </a:r>
            <a:r>
              <a:rPr lang="en-US" altLang="en-US" sz="1800" dirty="0" smtClean="0"/>
              <a:t>, </a:t>
            </a:r>
            <a:r>
              <a:rPr lang="en-US" altLang="en-US" sz="1800" dirty="0" err="1" smtClean="0"/>
              <a:t>MacCarver</a:t>
            </a:r>
            <a:r>
              <a:rPr lang="en-US" altLang="en-US" sz="1800" dirty="0" smtClean="0"/>
              <a:t>, and </a:t>
            </a:r>
            <a:r>
              <a:rPr lang="en-US" altLang="en-US" sz="1800" dirty="0" err="1" smtClean="0"/>
              <a:t>FileSpy</a:t>
            </a:r>
            <a:endParaRPr lang="en-US" alt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916545"/>
            <a:ext cx="4426213" cy="44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4516814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Using Macintosh Forensic Software (continued)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133600"/>
            <a:ext cx="3429000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Examining OS 9 Data Structures with </a:t>
            </a:r>
            <a:r>
              <a:rPr lang="en-US" altLang="en-US" sz="2400" dirty="0" err="1" smtClean="0"/>
              <a:t>BlackBag</a:t>
            </a:r>
            <a:r>
              <a:rPr lang="en-US" altLang="en-US" sz="2400" dirty="0" smtClean="0"/>
              <a:t> (continued)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Activity 1: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400" dirty="0" smtClean="0"/>
              <a:t>Use the </a:t>
            </a:r>
            <a:r>
              <a:rPr lang="en-US" altLang="en-US" sz="1400" dirty="0" err="1" smtClean="0"/>
              <a:t>BlackBag</a:t>
            </a:r>
            <a:r>
              <a:rPr lang="en-US" altLang="en-US" sz="1400" dirty="0" smtClean="0"/>
              <a:t> </a:t>
            </a:r>
            <a:r>
              <a:rPr lang="en-US" altLang="en-US" sz="1400" dirty="0" err="1" smtClean="0"/>
              <a:t>DirectoryScan</a:t>
            </a:r>
            <a:r>
              <a:rPr lang="en-US" altLang="en-US" sz="1400" dirty="0" smtClean="0"/>
              <a:t> utility, which lists all folders and files, visible and hidden, in the image loaded as a .</a:t>
            </a:r>
            <a:r>
              <a:rPr lang="en-US" altLang="en-US" sz="1400" dirty="0" err="1" smtClean="0"/>
              <a:t>dmg</a:t>
            </a:r>
            <a:r>
              <a:rPr lang="en-US" altLang="en-US" sz="1400" dirty="0" smtClean="0"/>
              <a:t> file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400" dirty="0" smtClean="0"/>
              <a:t>See Figure 8-8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Activity 2: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400" dirty="0" smtClean="0"/>
              <a:t>Use the </a:t>
            </a:r>
            <a:r>
              <a:rPr lang="en-US" altLang="en-US" sz="1400" dirty="0" err="1" smtClean="0"/>
              <a:t>FileSearcher</a:t>
            </a:r>
            <a:r>
              <a:rPr lang="en-US" altLang="en-US" sz="1400" dirty="0" smtClean="0"/>
              <a:t> utility to locate files by a specific extension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400" dirty="0" smtClean="0"/>
              <a:t>See Figure 8-9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"/>
            <a:ext cx="3810000" cy="3202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81400"/>
            <a:ext cx="4038600" cy="318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876800"/>
            <a:ext cx="5826719" cy="164630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Examining UNIX and Linux Disk Structures and Boot Processes</a:t>
            </a:r>
          </a:p>
        </p:txBody>
      </p:sp>
    </p:spTree>
    <p:extLst>
      <p:ext uri="{BB962C8B-B14F-4D97-AF65-F5344CB8AC3E}">
        <p14:creationId xmlns:p14="http://schemas.microsoft.com/office/powerpoint/2010/main" val="20248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mtClean="0"/>
              <a:t>Examining UNIX and Linux Disk Structures and Boot Processes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756064" y="2084832"/>
            <a:ext cx="7473536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UNIX flavors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System V variants, Sun Solaris, IBM AIX, and HP-UX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BSD, FreeBSD, </a:t>
            </a:r>
            <a:r>
              <a:rPr lang="en-US" altLang="en-US" sz="2000" dirty="0" err="1" smtClean="0"/>
              <a:t>OpenBSD</a:t>
            </a:r>
            <a:r>
              <a:rPr lang="en-US" altLang="en-US" sz="2000" dirty="0" smtClean="0"/>
              <a:t>, and </a:t>
            </a:r>
            <a:r>
              <a:rPr lang="en-US" altLang="en-US" sz="2000" dirty="0" err="1" smtClean="0"/>
              <a:t>NetBSD</a:t>
            </a:r>
            <a:endParaRPr lang="en-US" altLang="en-US" sz="2000" dirty="0" smtClean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Linux distributions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Red Hat, Fedora, Ubuntu, and </a:t>
            </a:r>
            <a:r>
              <a:rPr lang="en-US" altLang="en-US" sz="2000" dirty="0" err="1" smtClean="0"/>
              <a:t>Debian</a:t>
            </a:r>
            <a:endParaRPr lang="en-US" altLang="en-US" sz="2000" dirty="0" smtClean="0"/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Most consistent UNIX-like OSs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Linux kernel is regulated under the </a:t>
            </a:r>
            <a:r>
              <a:rPr lang="en-US" altLang="en-US" sz="2400" b="1" dirty="0" smtClean="0"/>
              <a:t>GNU General Public License (GPL)</a:t>
            </a:r>
            <a:r>
              <a:rPr lang="en-US" altLang="en-US" sz="2400" dirty="0" smtClean="0"/>
              <a:t> agreement</a:t>
            </a:r>
          </a:p>
        </p:txBody>
      </p:sp>
    </p:spTree>
    <p:extLst>
      <p:ext uri="{BB962C8B-B14F-4D97-AF65-F5344CB8AC3E}">
        <p14:creationId xmlns:p14="http://schemas.microsoft.com/office/powerpoint/2010/main" val="9138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Examining UNIX and Linux Disk Structures and Boot Processes (continued)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362200"/>
            <a:ext cx="7772400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BSD license is similar to the GPL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But makes no requirements for derivative works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Some useful Linux commands to find information about your Linux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err="1" smtClean="0"/>
              <a:t>uname</a:t>
            </a:r>
            <a:r>
              <a:rPr lang="en-US" altLang="en-US" sz="2000" dirty="0" smtClean="0"/>
              <a:t> –a (displays the name of the system)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ls –l (list all files)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ls –</a:t>
            </a:r>
            <a:r>
              <a:rPr lang="en-US" altLang="en-US" sz="2000" dirty="0" err="1" smtClean="0"/>
              <a:t>ul</a:t>
            </a:r>
            <a:r>
              <a:rPr lang="en-US" altLang="en-US" sz="2000" dirty="0" smtClean="0"/>
              <a:t> </a:t>
            </a:r>
            <a:r>
              <a:rPr lang="en-US" altLang="en-US" sz="2000" i="1" dirty="0" smtClean="0"/>
              <a:t>filename </a:t>
            </a:r>
            <a:endParaRPr lang="en-US" altLang="en-US" sz="2000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err="1" smtClean="0"/>
              <a:t>netstat</a:t>
            </a:r>
            <a:r>
              <a:rPr lang="en-US" altLang="en-US" sz="2000" dirty="0" smtClean="0"/>
              <a:t> –s (</a:t>
            </a:r>
            <a:r>
              <a:rPr lang="en-US" altLang="en-US" sz="2000" dirty="0" err="1" smtClean="0"/>
              <a:t>idvia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entifies</a:t>
            </a:r>
            <a:r>
              <a:rPr lang="en-US" altLang="en-US" sz="2000" dirty="0" smtClean="0"/>
              <a:t> other systems connected the network to a UNIX or Linux system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288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382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3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8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Examining UNIX and Linux Disk Structures and Boot Processes (continued)</a:t>
            </a:r>
          </a:p>
        </p:txBody>
      </p:sp>
      <p:sp>
        <p:nvSpPr>
          <p:cNvPr id="41987" name="Rectangle 5"/>
          <p:cNvSpPr>
            <a:spLocks noGrp="1" noChangeArrowheads="1"/>
          </p:cNvSpPr>
          <p:nvPr>
            <p:ph idx="1"/>
          </p:nvPr>
        </p:nvSpPr>
        <p:spPr>
          <a:xfrm>
            <a:off x="768096" y="2362200"/>
            <a:ext cx="7156704" cy="39624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Linux file systems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1800" b="1" dirty="0" smtClean="0"/>
              <a:t>Second Extended File System (Ext2fs)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Ext3fs, journaling version of Ext2fs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Employs </a:t>
            </a:r>
            <a:r>
              <a:rPr lang="en-US" altLang="en-US" sz="2000" b="1" dirty="0" err="1" smtClean="0"/>
              <a:t>inodes</a:t>
            </a:r>
            <a:endParaRPr lang="en-US" altLang="en-US" sz="2000" b="1" dirty="0" smtClean="0"/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Contain information about each file or directory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Pointer to other </a:t>
            </a:r>
            <a:r>
              <a:rPr lang="en-US" altLang="en-US" sz="1800" dirty="0" err="1" smtClean="0"/>
              <a:t>inodes</a:t>
            </a:r>
            <a:r>
              <a:rPr lang="en-US" altLang="en-US" sz="1800" dirty="0" smtClean="0"/>
              <a:t> or blocks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Keep internal link count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600" dirty="0" smtClean="0"/>
              <a:t>Deleted </a:t>
            </a:r>
            <a:r>
              <a:rPr lang="en-US" altLang="en-US" sz="1600" dirty="0" err="1" smtClean="0"/>
              <a:t>inodes</a:t>
            </a:r>
            <a:r>
              <a:rPr lang="en-US" altLang="en-US" sz="1600" dirty="0" smtClean="0"/>
              <a:t> have count value 0</a:t>
            </a:r>
          </a:p>
        </p:txBody>
      </p:sp>
    </p:spTree>
    <p:extLst>
      <p:ext uri="{BB962C8B-B14F-4D97-AF65-F5344CB8AC3E}">
        <p14:creationId xmlns:p14="http://schemas.microsoft.com/office/powerpoint/2010/main" val="36298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UNIX and Linux Overview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772107" y="2080821"/>
            <a:ext cx="6347714" cy="38807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Everything is a file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Including disks, monitors, NIC, RAM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Files are objects with properties and methods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UNIX consists of four components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Boot block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Superblock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inode</a:t>
            </a:r>
            <a:r>
              <a:rPr lang="en-US" altLang="en-US" sz="2400" dirty="0" smtClean="0"/>
              <a:t> block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Data block</a:t>
            </a:r>
          </a:p>
        </p:txBody>
      </p:sp>
    </p:spTree>
    <p:extLst>
      <p:ext uri="{BB962C8B-B14F-4D97-AF65-F5344CB8AC3E}">
        <p14:creationId xmlns:p14="http://schemas.microsoft.com/office/powerpoint/2010/main" val="1695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Boot Block and Superblock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981200"/>
            <a:ext cx="8071104" cy="42672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Boot block</a:t>
            </a:r>
          </a:p>
          <a:p>
            <a:pPr marL="579755" lvl="2" indent="-268288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Block is a disk allocation unit of at least 512 bytes</a:t>
            </a:r>
          </a:p>
          <a:p>
            <a:pPr marL="579755" lvl="2" indent="-268288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Contains the bootstrap code</a:t>
            </a:r>
          </a:p>
          <a:p>
            <a:pPr marL="579755" lvl="2" indent="-268288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UNIX/Linux computer has only one boot block, located on the main hard disk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Superblock</a:t>
            </a:r>
          </a:p>
          <a:p>
            <a:pPr marL="579755" lvl="2" indent="-268288">
              <a:buFont typeface="Wingdings" panose="05000000000000000000" pitchFamily="2" charset="2"/>
              <a:buChar char="q"/>
            </a:pPr>
            <a:r>
              <a:rPr lang="en-US" altLang="en-US" sz="2000" dirty="0"/>
              <a:t>Indicates disk geometry, available space, location of the first </a:t>
            </a:r>
            <a:r>
              <a:rPr lang="en-US" altLang="en-US" sz="2000" dirty="0" err="1"/>
              <a:t>inode</a:t>
            </a:r>
            <a:r>
              <a:rPr lang="en-US" altLang="en-US" sz="2000" dirty="0"/>
              <a:t>, and free </a:t>
            </a:r>
            <a:r>
              <a:rPr lang="en-US" altLang="en-US" sz="2000" dirty="0" err="1"/>
              <a:t>inode</a:t>
            </a:r>
            <a:r>
              <a:rPr lang="en-US" altLang="en-US" sz="2000" dirty="0"/>
              <a:t> list</a:t>
            </a:r>
          </a:p>
          <a:p>
            <a:pPr marL="579755" lvl="2" indent="-268288">
              <a:buFont typeface="Wingdings" panose="05000000000000000000" pitchFamily="2" charset="2"/>
              <a:buChar char="q"/>
            </a:pPr>
            <a:r>
              <a:rPr lang="en-US" altLang="en-US" sz="2000" dirty="0"/>
              <a:t>Manages the file system</a:t>
            </a:r>
          </a:p>
          <a:p>
            <a:pPr marL="579755" lvl="2" indent="-268288">
              <a:buFont typeface="Wingdings" panose="05000000000000000000" pitchFamily="2" charset="2"/>
              <a:buChar char="q"/>
            </a:pPr>
            <a:r>
              <a:rPr lang="en-US" altLang="en-US" sz="2000" dirty="0"/>
              <a:t>Multiple copies of the superblock are kept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016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"/>
            <a:ext cx="4114800" cy="605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ular Callout 2"/>
          <p:cNvSpPr/>
          <p:nvPr/>
        </p:nvSpPr>
        <p:spPr>
          <a:xfrm>
            <a:off x="685800" y="990600"/>
            <a:ext cx="2133600" cy="1219200"/>
          </a:xfrm>
          <a:prstGeom prst="wedgeRectCallout">
            <a:avLst>
              <a:gd name="adj1" fmla="val 82112"/>
              <a:gd name="adj2" fmla="val -4652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Tracks following numbering scheme starting from </a:t>
            </a:r>
            <a:r>
              <a:rPr lang="en-US" sz="1200" dirty="0" smtClean="0">
                <a:solidFill>
                  <a:schemeClr val="tx1"/>
                </a:solidFill>
              </a:rPr>
              <a:t>0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E.g.: if the disk lists 79 tracks, you actually have 80 tracks from 0 to 79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inode Blocks and Data Blocks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905000"/>
            <a:ext cx="6858001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inode</a:t>
            </a:r>
            <a:r>
              <a:rPr lang="en-US" altLang="en-US" sz="2400" dirty="0" smtClean="0"/>
              <a:t> blocks</a:t>
            </a:r>
          </a:p>
          <a:p>
            <a:pPr marL="517525" lvl="1" indent="-168275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First data after the superblock</a:t>
            </a:r>
          </a:p>
          <a:p>
            <a:pPr marL="517525" lvl="1" indent="-168275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An </a:t>
            </a:r>
            <a:r>
              <a:rPr lang="en-US" altLang="en-US" sz="2000" dirty="0" err="1" smtClean="0"/>
              <a:t>inode</a:t>
            </a:r>
            <a:r>
              <a:rPr lang="en-US" altLang="en-US" sz="2000" dirty="0" smtClean="0"/>
              <a:t> is assigned to every file allocation unit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Data blocks</a:t>
            </a:r>
          </a:p>
          <a:p>
            <a:pPr marL="517525" lvl="1" indent="-168275">
              <a:buFont typeface="Wingdings" panose="05000000000000000000" pitchFamily="2" charset="2"/>
              <a:buChar char="q"/>
            </a:pPr>
            <a:r>
              <a:rPr lang="en-US" altLang="en-US" sz="2000" dirty="0"/>
              <a:t>Where directories and files are stored</a:t>
            </a:r>
          </a:p>
          <a:p>
            <a:pPr marL="517525" lvl="1" indent="-168275">
              <a:buFont typeface="Wingdings" panose="05000000000000000000" pitchFamily="2" charset="2"/>
              <a:buChar char="q"/>
            </a:pPr>
            <a:r>
              <a:rPr lang="en-US" altLang="en-US" sz="2000" dirty="0"/>
              <a:t>This location is linked directly to </a:t>
            </a:r>
            <a:r>
              <a:rPr lang="en-US" altLang="en-US" sz="2000" dirty="0" err="1"/>
              <a:t>inodes</a:t>
            </a:r>
            <a:endParaRPr lang="en-US" altLang="en-US" sz="2000" dirty="0"/>
          </a:p>
          <a:p>
            <a:pPr marL="517525" lvl="1" indent="-168275">
              <a:buFont typeface="Wingdings" panose="05000000000000000000" pitchFamily="2" charset="2"/>
              <a:buChar char="q"/>
            </a:pPr>
            <a:r>
              <a:rPr lang="en-US" altLang="en-US" sz="2000" dirty="0"/>
              <a:t>Each sector contains 512 bytes</a:t>
            </a:r>
          </a:p>
          <a:p>
            <a:pPr marL="517525" lvl="1" indent="-168275">
              <a:buFont typeface="Wingdings" panose="05000000000000000000" pitchFamily="2" charset="2"/>
              <a:buChar char="q"/>
            </a:pPr>
            <a:r>
              <a:rPr lang="en-US" altLang="en-US" sz="2000" dirty="0"/>
              <a:t>Each data block contains 1024-4096 bytes</a:t>
            </a:r>
          </a:p>
          <a:p>
            <a:pPr marL="517525" lvl="1" indent="-168275">
              <a:buFont typeface="Wingdings" panose="05000000000000000000" pitchFamily="2" charset="2"/>
              <a:buChar char="q"/>
            </a:pPr>
            <a:r>
              <a:rPr lang="en-US" altLang="en-US" sz="2000" dirty="0"/>
              <a:t>Analogous to a cluster on a FAT or NTFS volume</a:t>
            </a:r>
          </a:p>
        </p:txBody>
      </p:sp>
    </p:spTree>
    <p:extLst>
      <p:ext uri="{BB962C8B-B14F-4D97-AF65-F5344CB8AC3E}">
        <p14:creationId xmlns:p14="http://schemas.microsoft.com/office/powerpoint/2010/main" val="38275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UNIX and Linux Overview (continued)</a:t>
            </a:r>
          </a:p>
        </p:txBody>
      </p:sp>
      <p:pic>
        <p:nvPicPr>
          <p:cNvPr id="46083" name="Picture 6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78" y="1828800"/>
            <a:ext cx="52292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UNIX and Linux Overview (continued)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772107" y="2052748"/>
            <a:ext cx="7381293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Bad block </a:t>
            </a:r>
            <a:r>
              <a:rPr lang="en-US" altLang="en-US" sz="2400" b="1" dirty="0" err="1" smtClean="0"/>
              <a:t>inode</a:t>
            </a:r>
            <a:endParaRPr lang="en-US" altLang="en-US" sz="2400" b="1" dirty="0" smtClean="0"/>
          </a:p>
          <a:p>
            <a:pPr marL="457200" lvl="1" indent="-107950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Keeps track of disk’s bad sectors</a:t>
            </a:r>
          </a:p>
          <a:p>
            <a:pPr marL="457200" lvl="1" indent="-107950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Commands: </a:t>
            </a:r>
            <a:r>
              <a:rPr lang="en-US" altLang="en-US" sz="1800" dirty="0" err="1" smtClean="0"/>
              <a:t>badblocks</a:t>
            </a:r>
            <a:r>
              <a:rPr lang="en-US" altLang="en-US" sz="1800" dirty="0" smtClean="0"/>
              <a:t>, mke2fs, and e2fsck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Linux ls command displays information about files and directories</a:t>
            </a:r>
          </a:p>
          <a:p>
            <a:pPr marL="457200" lvl="1" indent="-107950">
              <a:buFont typeface="Wingdings" panose="05000000000000000000" pitchFamily="2" charset="2"/>
              <a:buChar char="q"/>
            </a:pPr>
            <a:r>
              <a:rPr lang="en-US" altLang="en-US" sz="1800" dirty="0"/>
              <a:t>lowercase LS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For details, use the </a:t>
            </a:r>
            <a:r>
              <a:rPr lang="en-US" altLang="en-US" sz="2400" b="1" dirty="0" smtClean="0"/>
              <a:t>ls -l </a:t>
            </a:r>
            <a:r>
              <a:rPr lang="en-US" altLang="en-US" sz="2400" dirty="0" smtClean="0"/>
              <a:t>command </a:t>
            </a:r>
          </a:p>
          <a:p>
            <a:pPr marL="457200" lvl="1" indent="-107950">
              <a:buFont typeface="Wingdings" panose="05000000000000000000" pitchFamily="2" charset="2"/>
              <a:buChar char="q"/>
            </a:pPr>
            <a:r>
              <a:rPr lang="en-US" altLang="en-US" sz="1800" dirty="0"/>
              <a:t>lowercase LS –L</a:t>
            </a:r>
          </a:p>
        </p:txBody>
      </p:sp>
    </p:spTree>
    <p:extLst>
      <p:ext uri="{BB962C8B-B14F-4D97-AF65-F5344CB8AC3E}">
        <p14:creationId xmlns:p14="http://schemas.microsoft.com/office/powerpoint/2010/main" val="15717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UNIX and Linux Overview (continued)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828800"/>
            <a:ext cx="73818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3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Continuation inode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748042" y="2084832"/>
            <a:ext cx="7862557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Continuation </a:t>
            </a:r>
            <a:r>
              <a:rPr lang="en-US" altLang="en-US" sz="2800" b="1" dirty="0" err="1" smtClean="0"/>
              <a:t>inode</a:t>
            </a:r>
            <a:endParaRPr lang="en-US" altLang="en-US" sz="2800" b="1" dirty="0" smtClean="0"/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Provides information about a file or directory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Mode and file type, the quantity of links in the file or directory, the file or directory status flag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Sticky bit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Used in some old Unix versions to make programs load faster by keeping parts of the program in RAM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Used in modern Unix systems to prevent users from deleting files owned by others</a:t>
            </a:r>
          </a:p>
        </p:txBody>
      </p:sp>
    </p:spTree>
    <p:extLst>
      <p:ext uri="{BB962C8B-B14F-4D97-AF65-F5344CB8AC3E}">
        <p14:creationId xmlns:p14="http://schemas.microsoft.com/office/powerpoint/2010/main" val="39187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UNIX and Linux Overview (continued)</a:t>
            </a:r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95488"/>
            <a:ext cx="7315200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52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Inodes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756064" y="1981200"/>
            <a:ext cx="7302086" cy="43434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Link data stored in data blocks (usually 1024 bytes)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Ext2fs and Ext3fs are improvements over Ext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Data recovery easier on Ext3fs than on Ext2fs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First </a:t>
            </a:r>
            <a:r>
              <a:rPr lang="en-US" altLang="en-US" sz="2400" dirty="0" err="1" smtClean="0"/>
              <a:t>inode</a:t>
            </a:r>
            <a:r>
              <a:rPr lang="en-US" altLang="en-US" sz="2400" dirty="0" smtClean="0"/>
              <a:t> has 13 pointers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Pointers 1 to 10  are direct pointers to data storage blocks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Pointer 11 is an </a:t>
            </a:r>
            <a:r>
              <a:rPr lang="en-US" altLang="en-US" sz="2000" b="1" dirty="0" smtClean="0"/>
              <a:t>indirect pointer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Pointer 12 is a </a:t>
            </a:r>
            <a:r>
              <a:rPr lang="en-US" altLang="en-US" sz="2000" b="1" dirty="0" smtClean="0"/>
              <a:t>double-indirect pointer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Pointer 13 is a </a:t>
            </a:r>
            <a:r>
              <a:rPr lang="en-US" altLang="en-US" sz="2000" b="1" dirty="0" smtClean="0"/>
              <a:t>triple-indirect pointer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Pointers 11-13 are needed for large files</a:t>
            </a:r>
          </a:p>
        </p:txBody>
      </p:sp>
    </p:spTree>
    <p:extLst>
      <p:ext uri="{BB962C8B-B14F-4D97-AF65-F5344CB8AC3E}">
        <p14:creationId xmlns:p14="http://schemas.microsoft.com/office/powerpoint/2010/main" val="30464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8900"/>
            <a:ext cx="5638800" cy="628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38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Inodes (continued)</a:t>
            </a:r>
          </a:p>
        </p:txBody>
      </p:sp>
      <p:pic>
        <p:nvPicPr>
          <p:cNvPr id="5325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30375"/>
            <a:ext cx="7467600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UNIX and Linux Boot Processes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2084832"/>
            <a:ext cx="7315200" cy="3880773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Instruction code in firmware is loaded into RAM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This is called </a:t>
            </a:r>
            <a:r>
              <a:rPr lang="en-US" altLang="en-US" sz="2000" b="1" dirty="0" smtClean="0"/>
              <a:t>memory-resident </a:t>
            </a:r>
            <a:r>
              <a:rPr lang="en-US" altLang="en-US" sz="2000" dirty="0" smtClean="0"/>
              <a:t>code because it is stored in ROM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Instruction code then: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Checks the hardware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Load the boot program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Boot program 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Loads kernel 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Transfers control to kernel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Kernel’s first task is to identify all devices</a:t>
            </a:r>
          </a:p>
        </p:txBody>
      </p:sp>
    </p:spTree>
    <p:extLst>
      <p:ext uri="{BB962C8B-B14F-4D97-AF65-F5344CB8AC3E}">
        <p14:creationId xmlns:p14="http://schemas.microsoft.com/office/powerpoint/2010/main" val="380017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Disk Drives (continued)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286000"/>
            <a:ext cx="7766304" cy="402336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3200" dirty="0" smtClean="0"/>
              <a:t>Properties handled at the drive’s hardware or firmware level</a:t>
            </a:r>
          </a:p>
          <a:p>
            <a:pPr lvl="1"/>
            <a:r>
              <a:rPr lang="en-US" altLang="en-US" sz="2800" b="1" dirty="0" smtClean="0"/>
              <a:t>Zoned bit recording (ZBR</a:t>
            </a:r>
            <a:r>
              <a:rPr lang="en-US" altLang="en-US" sz="2800" b="1" dirty="0"/>
              <a:t>) </a:t>
            </a:r>
            <a:r>
              <a:rPr lang="en-US" altLang="en-US" sz="2800" dirty="0"/>
              <a:t>– is how most of manufacturers deal with a platter’s inner tracks being shorter than its outer tracks. Grouping tracks by zones ensures all tracks hold the same amount of data.</a:t>
            </a:r>
          </a:p>
          <a:p>
            <a:pPr lvl="1"/>
            <a:r>
              <a:rPr lang="en-US" altLang="en-US" sz="2800" b="1" dirty="0"/>
              <a:t>Track </a:t>
            </a:r>
            <a:r>
              <a:rPr lang="en-US" altLang="en-US" sz="2800" b="1" dirty="0" smtClean="0"/>
              <a:t>density </a:t>
            </a:r>
            <a:r>
              <a:rPr lang="en-US" altLang="en-US" sz="2800" dirty="0" smtClean="0"/>
              <a:t>- is </a:t>
            </a:r>
            <a:r>
              <a:rPr lang="en-US" altLang="en-US" sz="2800" dirty="0"/>
              <a:t>the space between each track (the smaller the space between each track, the more tracks you can place on the platter.</a:t>
            </a:r>
            <a:endParaRPr lang="en-US" altLang="en-US" sz="2800" dirty="0" smtClean="0"/>
          </a:p>
          <a:p>
            <a:pPr lvl="1"/>
            <a:r>
              <a:rPr lang="en-US" altLang="en-US" sz="2800" b="1" dirty="0" smtClean="0"/>
              <a:t>Areal density </a:t>
            </a:r>
            <a:r>
              <a:rPr lang="en-US" altLang="en-US" sz="2800" dirty="0" smtClean="0"/>
              <a:t>- refers </a:t>
            </a:r>
            <a:r>
              <a:rPr lang="en-US" altLang="en-US" sz="2800" dirty="0"/>
              <a:t>to the number of bits in one square inch of a disk platter. This number incudes the unused space between tracks.</a:t>
            </a:r>
            <a:endParaRPr lang="en-US" altLang="en-US" sz="2800" dirty="0" smtClean="0"/>
          </a:p>
          <a:p>
            <a:pPr lvl="1"/>
            <a:r>
              <a:rPr lang="en-US" altLang="en-US" sz="2800" b="1" dirty="0" smtClean="0"/>
              <a:t>Head and cylinder skew </a:t>
            </a:r>
            <a:r>
              <a:rPr lang="en-US" altLang="en-US" sz="2800" dirty="0" smtClean="0"/>
              <a:t>- use </a:t>
            </a:r>
            <a:r>
              <a:rPr lang="en-US" altLang="en-US" sz="2800" dirty="0"/>
              <a:t>to improve disk performance</a:t>
            </a:r>
            <a:endParaRPr lang="en-US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UNIX and Linux Boot Processes (continued)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4832"/>
            <a:ext cx="7322128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Kernel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Boots system on single-user mode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Runs startup scripts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Changes to multiuser mode, then user logs on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Identifies root directory, swap, and dump files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Sets hostname and time zone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Runs consistency checks on the file system and mounts partitions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Starts services and sets up the NIC</a:t>
            </a:r>
            <a:endParaRPr lang="en-US" altLang="en-US" sz="2400" b="1" dirty="0" smtClean="0"/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Establishes user and system accounting and quotas</a:t>
            </a:r>
          </a:p>
        </p:txBody>
      </p:sp>
    </p:spTree>
    <p:extLst>
      <p:ext uri="{BB962C8B-B14F-4D97-AF65-F5344CB8AC3E}">
        <p14:creationId xmlns:p14="http://schemas.microsoft.com/office/powerpoint/2010/main" val="33508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Linux Loader and GRUB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2057400"/>
            <a:ext cx="7067549" cy="38807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Linux Loader (LILO) 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Old boot manager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Can start two or more OSs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Uses configuration file /</a:t>
            </a:r>
            <a:r>
              <a:rPr lang="en-US" altLang="en-US" sz="2400" dirty="0" err="1" smtClean="0"/>
              <a:t>etc</a:t>
            </a:r>
            <a:r>
              <a:rPr lang="en-US" altLang="en-US" sz="2400" dirty="0" smtClean="0"/>
              <a:t>/</a:t>
            </a:r>
            <a:r>
              <a:rPr lang="en-US" altLang="en-US" sz="2400" dirty="0" err="1" smtClean="0"/>
              <a:t>lilo.conf</a:t>
            </a:r>
            <a:endParaRPr lang="en-US" altLang="en-US" sz="2400" dirty="0" smtClean="0"/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Grand Unified Boot Loader (GRUB)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More powerful than LILO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As LILO, it resides on MBR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Command line or menu driven</a:t>
            </a:r>
          </a:p>
        </p:txBody>
      </p:sp>
    </p:spTree>
    <p:extLst>
      <p:ext uri="{BB962C8B-B14F-4D97-AF65-F5344CB8AC3E}">
        <p14:creationId xmlns:p14="http://schemas.microsoft.com/office/powerpoint/2010/main" val="124174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UNIX and Linux Drives and Partition Schemes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4832"/>
            <a:ext cx="7385304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Labeled as path starting at root (/) directory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Primary master disk (/dev/</a:t>
            </a:r>
            <a:r>
              <a:rPr lang="en-US" altLang="en-US" sz="2400" dirty="0" err="1" smtClean="0"/>
              <a:t>hda</a:t>
            </a:r>
            <a:r>
              <a:rPr lang="en-US" altLang="en-US" sz="2400" dirty="0" smtClean="0"/>
              <a:t>)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First partition is /dev/hda1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Second partition is /dev/hda2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Primary slave or secondary master or slave (/dev/</a:t>
            </a:r>
            <a:r>
              <a:rPr lang="en-US" altLang="en-US" sz="2400" dirty="0" err="1" smtClean="0"/>
              <a:t>hdb</a:t>
            </a:r>
            <a:r>
              <a:rPr lang="en-US" altLang="en-US" sz="2400" dirty="0" smtClean="0"/>
              <a:t>, /dev/</a:t>
            </a:r>
            <a:r>
              <a:rPr lang="en-US" altLang="en-US" sz="2400" dirty="0" err="1" smtClean="0"/>
              <a:t>hdc</a:t>
            </a:r>
            <a:r>
              <a:rPr lang="en-US" altLang="en-US" sz="2400" dirty="0" smtClean="0"/>
              <a:t>, or /dev/</a:t>
            </a:r>
            <a:r>
              <a:rPr lang="en-US" altLang="en-US" sz="2400" dirty="0" err="1" smtClean="0"/>
              <a:t>hdd</a:t>
            </a:r>
            <a:r>
              <a:rPr lang="en-US" altLang="en-US" sz="2400" dirty="0" smtClean="0"/>
              <a:t>)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First partition is /dev/hdb2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SCSI controllers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/dev/</a:t>
            </a:r>
            <a:r>
              <a:rPr lang="en-US" altLang="en-US" sz="2000" dirty="0" err="1" smtClean="0"/>
              <a:t>sda</a:t>
            </a:r>
            <a:r>
              <a:rPr lang="en-US" altLang="en-US" sz="2000" dirty="0" smtClean="0"/>
              <a:t> with first partition /dev/sda1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Linux treats SATA, USB, and FireWire devices the same way as SCSI devices</a:t>
            </a:r>
          </a:p>
        </p:txBody>
      </p:sp>
    </p:spTree>
    <p:extLst>
      <p:ext uri="{BB962C8B-B14F-4D97-AF65-F5344CB8AC3E}">
        <p14:creationId xmlns:p14="http://schemas.microsoft.com/office/powerpoint/2010/main" val="39586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84832"/>
            <a:ext cx="7143750" cy="426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Most commercial computer forensics tools can analyze UNIX UFS and UFS2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And Linux Ext2, Ext3, </a:t>
            </a:r>
            <a:r>
              <a:rPr lang="en-US" altLang="en-US" sz="2000" dirty="0" err="1" smtClean="0"/>
              <a:t>ReiserFS</a:t>
            </a:r>
            <a:r>
              <a:rPr lang="en-US" altLang="en-US" sz="2000" dirty="0" smtClean="0"/>
              <a:t>, and Reiser4 file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Freeware tools include Sleuth Kit and its Web browser interface, Autopsy Browser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Foremost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 freeware carving tool that can read many image file formats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Configuration file: </a:t>
            </a:r>
            <a:r>
              <a:rPr lang="en-US" altLang="en-US" sz="2000" dirty="0" err="1" smtClean="0"/>
              <a:t>foremost.conf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9300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 (continued)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80045"/>
            <a:ext cx="7848600" cy="426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b="1" dirty="0" err="1" smtClean="0"/>
              <a:t>Tarball</a:t>
            </a:r>
            <a:endParaRPr lang="en-US" altLang="en-US" sz="2800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 data file containing one or more files or whole directories and their contents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Installing Sleuth Kit and Autopsy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Requires downloading and installing the most recent updates of these tools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Download the most current source code from </a:t>
            </a:r>
            <a:r>
              <a:rPr lang="en-US" altLang="en-US" sz="2400" i="1" dirty="0" smtClean="0"/>
              <a:t>www.sleuthkit.org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To run Sleuth Kit and Autopsy Browser, you need to have root privileges</a:t>
            </a:r>
          </a:p>
        </p:txBody>
      </p:sp>
    </p:spTree>
    <p:extLst>
      <p:ext uri="{BB962C8B-B14F-4D97-AF65-F5344CB8AC3E}">
        <p14:creationId xmlns:p14="http://schemas.microsoft.com/office/powerpoint/2010/main" val="13306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 (continued)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63150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609600"/>
            <a:ext cx="73914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8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 (continued)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788149" y="2362200"/>
            <a:ext cx="7024357" cy="18013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Examining a case with Sleuth Kit and Autopsy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Use Sleuth Kit and Autopsy Browser to analyze a Linux Ext2 and Ext3 file system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1600" dirty="0" smtClean="0"/>
              <a:t>See Figures 8-15 through 8-18</a:t>
            </a:r>
          </a:p>
        </p:txBody>
      </p:sp>
    </p:spTree>
    <p:extLst>
      <p:ext uri="{BB962C8B-B14F-4D97-AF65-F5344CB8AC3E}">
        <p14:creationId xmlns:p14="http://schemas.microsoft.com/office/powerpoint/2010/main" val="299424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 (continued)</a:t>
            </a:r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41997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 (continued)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70" y="1828800"/>
            <a:ext cx="741997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8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 Need for Multi-Path Erasure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768096" y="1752600"/>
            <a:ext cx="8071104" cy="4495800"/>
          </a:xfrm>
        </p:spPr>
        <p:txBody>
          <a:bodyPr>
            <a:noAutofit/>
          </a:bodyPr>
          <a:lstStyle/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On older disks, the space between tracks was wider, which allowed heads to wander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This made it possible for specialists to retrieve data from previous writes to a platter, even after erasure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Using an electron microscope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On any IDE or SATA or later hard drive, this is impossible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A single pass of zeroes erases all data on a disk so it cannot be recovered by any currently known technique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 (continued)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40092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0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609600"/>
            <a:ext cx="73914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0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 (continued)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209800"/>
            <a:ext cx="7543800" cy="426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Examining a case with Sleuth Kit and Autopsy (continued)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Use the File Activity Time Lines function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Identifies what files were active at a specific time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See Figures 8-19 and 8-20</a:t>
            </a:r>
          </a:p>
        </p:txBody>
      </p:sp>
    </p:spTree>
    <p:extLst>
      <p:ext uri="{BB962C8B-B14F-4D97-AF65-F5344CB8AC3E}">
        <p14:creationId xmlns:p14="http://schemas.microsoft.com/office/powerpoint/2010/main" val="13162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 (continued)</a:t>
            </a:r>
          </a:p>
        </p:txBody>
      </p:sp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5" y="1828800"/>
            <a:ext cx="74104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1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UNIX and Linux Disk Structures (continued)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90" y="1828800"/>
            <a:ext cx="74104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21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Understanding Other Disk Structures</a:t>
            </a:r>
          </a:p>
        </p:txBody>
      </p:sp>
    </p:spTree>
    <p:extLst>
      <p:ext uri="{BB962C8B-B14F-4D97-AF65-F5344CB8AC3E}">
        <p14:creationId xmlns:p14="http://schemas.microsoft.com/office/powerpoint/2010/main" val="211985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Other Disk Structures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CDs and DVDs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SCSI disks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IDE/EIDE disks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SATA drives</a:t>
            </a:r>
          </a:p>
        </p:txBody>
      </p:sp>
    </p:spTree>
    <p:extLst>
      <p:ext uri="{BB962C8B-B14F-4D97-AF65-F5344CB8AC3E}">
        <p14:creationId xmlns:p14="http://schemas.microsoft.com/office/powerpoint/2010/main" val="26333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CD Data Structures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905000"/>
            <a:ext cx="7613904" cy="42672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Laser burns flat areas (lands)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Lower areas are called pits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Transitions 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From lands to pits have binary value 1 (on)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No transition has binary value 0 (off)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International Organization of Standards (ISO)</a:t>
            </a:r>
            <a:endParaRPr lang="en-US" altLang="en-US" sz="2800" dirty="0" smtClean="0"/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ISO 9660 for CD, CD-R and CD-RW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ISO 13346 for DVDs</a:t>
            </a:r>
          </a:p>
        </p:txBody>
      </p:sp>
    </p:spTree>
    <p:extLst>
      <p:ext uri="{BB962C8B-B14F-4D97-AF65-F5344CB8AC3E}">
        <p14:creationId xmlns:p14="http://schemas.microsoft.com/office/powerpoint/2010/main" val="1914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7663"/>
            <a:ext cx="701040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48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CD Data Structures (continued)</a:t>
            </a:r>
          </a:p>
        </p:txBody>
      </p:sp>
      <p:pic>
        <p:nvPicPr>
          <p:cNvPr id="7475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19313"/>
            <a:ext cx="4267200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Exploring Microsoft File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CD Data Structures (continued)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99 tracks available in the lead-in area, for the table of contents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Program area also has 99 tracks available for data</a:t>
            </a:r>
          </a:p>
        </p:txBody>
      </p:sp>
    </p:spTree>
    <p:extLst>
      <p:ext uri="{BB962C8B-B14F-4D97-AF65-F5344CB8AC3E}">
        <p14:creationId xmlns:p14="http://schemas.microsoft.com/office/powerpoint/2010/main" val="1929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CD Data Structures (continued)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839203" y="2064779"/>
            <a:ext cx="7239000" cy="38807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Frame is the unit storage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Contains 24 17-bits symbols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Frames are combined into blocks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Blocks are combined into sectors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2352 bytes for CD-DA (music CDs)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2048 bytes for CD (data CDs)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Constant Linear Velocity</a:t>
            </a:r>
            <a:r>
              <a:rPr lang="en-US" altLang="en-US" sz="2400" dirty="0" smtClean="0"/>
              <a:t> (&lt; 12X)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Constant Angular Velocity</a:t>
            </a:r>
            <a:r>
              <a:rPr lang="en-US" altLang="en-US" sz="2400" dirty="0" smtClean="0"/>
              <a:t> (&gt;= 12X)</a:t>
            </a:r>
          </a:p>
        </p:txBody>
      </p:sp>
    </p:spTree>
    <p:extLst>
      <p:ext uri="{BB962C8B-B14F-4D97-AF65-F5344CB8AC3E}">
        <p14:creationId xmlns:p14="http://schemas.microsoft.com/office/powerpoint/2010/main" val="11320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CD Data Structures (continued)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DVD disk file structures use a Universal Disk Format (UDF)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Called Micro-UDF (M-UDF)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For backward compatibility, some DVDs have integrated ISO 9660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To allow compatibility with current OSs</a:t>
            </a:r>
          </a:p>
        </p:txBody>
      </p:sp>
    </p:spTree>
    <p:extLst>
      <p:ext uri="{BB962C8B-B14F-4D97-AF65-F5344CB8AC3E}">
        <p14:creationId xmlns:p14="http://schemas.microsoft.com/office/powerpoint/2010/main" val="37266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SCSI Disks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84832"/>
            <a:ext cx="6347714" cy="38807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Small Computer System Interface (SCSI)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Provides a common bus communication device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During investigation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Check if the device is internal or external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Check if card, cables, adapters, terminators, and drivers are available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Advance SCSI Programming Interface (ASPI)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Provides several software drivers for communication between the OS and SCSI component</a:t>
            </a:r>
          </a:p>
        </p:txBody>
      </p:sp>
    </p:spTree>
    <p:extLst>
      <p:ext uri="{BB962C8B-B14F-4D97-AF65-F5344CB8AC3E}">
        <p14:creationId xmlns:p14="http://schemas.microsoft.com/office/powerpoint/2010/main" val="368928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SCSI Disks (continued)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905000"/>
            <a:ext cx="7069284" cy="38807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Might need to adjust settings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Port numbers and terminators</a:t>
            </a:r>
          </a:p>
          <a:p>
            <a:pPr marL="288925" indent="-288925">
              <a:buFont typeface="Wingdings" panose="05000000000000000000" pitchFamily="2" charset="2"/>
              <a:buChar char="q"/>
            </a:pPr>
            <a:r>
              <a:rPr lang="en-US" altLang="en-US" sz="2400" dirty="0"/>
              <a:t>Newer SCSI devices typically use an integrated self-terminator</a:t>
            </a:r>
          </a:p>
          <a:p>
            <a:pPr marL="288925" indent="-288925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One problem with older SCSI drives is identifying which jumper group terminates and assigns a port number</a:t>
            </a:r>
          </a:p>
        </p:txBody>
      </p:sp>
    </p:spTree>
    <p:extLst>
      <p:ext uri="{BB962C8B-B14F-4D97-AF65-F5344CB8AC3E}">
        <p14:creationId xmlns:p14="http://schemas.microsoft.com/office/powerpoint/2010/main" val="30635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IDE/EIDE and SATA Devices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981200"/>
            <a:ext cx="7385304" cy="3880773"/>
          </a:xfrm>
        </p:spPr>
        <p:txBody>
          <a:bodyPr>
            <a:noAutofit/>
          </a:bodyPr>
          <a:lstStyle/>
          <a:p>
            <a:pPr marL="349250" indent="-349250"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Most forensic disk examinations involve EIDE and SATA drives</a:t>
            </a:r>
          </a:p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SATA </a:t>
            </a:r>
            <a:r>
              <a:rPr lang="en-US" altLang="en-US" sz="2800" dirty="0"/>
              <a:t>drives from ATA-33 to ATA-133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Standard 40-pin ribbon or shielded cable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40-pin/80-wire cable for ATA-66, 100, and 133</a:t>
            </a:r>
          </a:p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2800" dirty="0"/>
              <a:t>CMOS identifies proper disk settings using: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/>
              <a:t>Logical block addressing (LBA)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/>
              <a:t>Enhanced CHS configurations</a:t>
            </a:r>
          </a:p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2800" dirty="0"/>
              <a:t>Can be a problem during an investigation</a:t>
            </a:r>
          </a:p>
        </p:txBody>
      </p:sp>
    </p:spTree>
    <p:extLst>
      <p:ext uri="{BB962C8B-B14F-4D97-AF65-F5344CB8AC3E}">
        <p14:creationId xmlns:p14="http://schemas.microsoft.com/office/powerpoint/2010/main" val="5573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IDE/EIDE and SATA Devices (continued)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84832"/>
            <a:ext cx="6347714" cy="388077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Solutions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Use disk imaging tools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Use an old PC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Cards and adapters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ISA SCSI card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A-Card IDE adapter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SCSI-to-IDE adapter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EISA FireWire card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FireWire-to-EIDE adapter</a:t>
            </a:r>
          </a:p>
        </p:txBody>
      </p:sp>
    </p:spTree>
    <p:extLst>
      <p:ext uri="{BB962C8B-B14F-4D97-AF65-F5344CB8AC3E}">
        <p14:creationId xmlns:p14="http://schemas.microsoft.com/office/powerpoint/2010/main" val="23978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IDE/EIDE and SATA Devices (continued)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116916"/>
            <a:ext cx="7467600" cy="44958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Examining the IDE host protected area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ATAPI-5 AT introduced in 1998 reserved and protected areas on IDE devices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Protected Area Run Time Interface Extension Service (PARTIES)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Data stored by diagnostic and restore programs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Tools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X-Ways Replica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HPA is also referred to as a BIOS Engineering Extension Record (BEER)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1531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IDE/EIDE and SATA Devices (continued)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736012" y="2064779"/>
            <a:ext cx="7722188" cy="44958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Exploring hidden partitions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Suspects try to conceal evidence by hiding disk partitions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Norton Disk Edit can change the disk partition table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Leaving no indication that the deactivated partition exists in Windows Explorer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Use imaging tools that can access un-partitioned areas of a drive</a:t>
            </a:r>
          </a:p>
        </p:txBody>
      </p:sp>
    </p:spTree>
    <p:extLst>
      <p:ext uri="{BB962C8B-B14F-4D97-AF65-F5344CB8AC3E}">
        <p14:creationId xmlns:p14="http://schemas.microsoft.com/office/powerpoint/2010/main" val="41923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Exploring Microsoft File Structures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783336" y="2084832"/>
            <a:ext cx="7772402" cy="388077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In Microsoft file structures, sectors are grouped to form </a:t>
            </a:r>
            <a:r>
              <a:rPr lang="en-US" altLang="en-US" sz="3200" b="1" dirty="0" smtClean="0"/>
              <a:t>clusters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Storage allocation units of one or more sectors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Clusters are typically 512, 1024, 2048, 4096, or more bytes each</a:t>
            </a:r>
          </a:p>
          <a:p>
            <a:pPr marL="517525" indent="-517525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Combining sectors minimizes the overhead of writing or reading files to a disk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Exploring Microsoft File Structures (continued)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984122" y="2115312"/>
            <a:ext cx="7626477" cy="4267200"/>
          </a:xfrm>
        </p:spPr>
        <p:txBody>
          <a:bodyPr>
            <a:normAutofit/>
          </a:bodyPr>
          <a:lstStyle/>
          <a:p>
            <a:pPr marL="350838" indent="-350838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Clusters are numbered sequentially starting at 2 </a:t>
            </a:r>
          </a:p>
          <a:p>
            <a:pPr marL="854075" lvl="3" indent="-396875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First sector of all disks contains a system area, the boot record, and a file structure database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OS assigns these cluster numbers, called </a:t>
            </a:r>
            <a:r>
              <a:rPr lang="en-US" altLang="en-US" sz="2800" b="1" dirty="0" smtClean="0"/>
              <a:t>logical addresses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Sector numbers are called </a:t>
            </a:r>
            <a:r>
              <a:rPr lang="en-US" altLang="en-US" sz="2800" b="1" dirty="0" smtClean="0"/>
              <a:t>physical addresses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Clusters and their addresses are specific to a logical disk drive, which is a disk partition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Disk Partitions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37616" y="1905000"/>
            <a:ext cx="8001000" cy="4114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A </a:t>
            </a:r>
            <a:r>
              <a:rPr lang="en-US" altLang="en-US" sz="3200" b="1" dirty="0" smtClean="0"/>
              <a:t>partition</a:t>
            </a:r>
            <a:r>
              <a:rPr lang="en-US" altLang="en-US" sz="3200" dirty="0" smtClean="0"/>
              <a:t> is a logical drive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FAT16 does not recognize disks larger than 2 GB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Large disks have to be partitioned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Hidden partitions or voids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800" dirty="0"/>
              <a:t>Large unused gaps between partitions on a disk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3200" b="1" dirty="0" smtClean="0"/>
              <a:t>Partition gap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800" dirty="0"/>
              <a:t>Unused space between partitions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Disk Partitions (continued)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4832"/>
            <a:ext cx="7766304" cy="4191000"/>
          </a:xfrm>
        </p:spPr>
        <p:txBody>
          <a:bodyPr>
            <a:noAutofit/>
          </a:bodyPr>
          <a:lstStyle/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Disk </a:t>
            </a:r>
            <a:r>
              <a:rPr lang="en-US" altLang="en-US" sz="3200" dirty="0"/>
              <a:t>editor utility can alter information in partition table</a:t>
            </a:r>
          </a:p>
          <a:p>
            <a:pPr marL="685800" lvl="1" indent="-288925"/>
            <a:r>
              <a:rPr lang="en-US" altLang="en-US" sz="2800" dirty="0" smtClean="0"/>
              <a:t>To hide a partition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3200" dirty="0"/>
              <a:t>Can examine a partition’s physical level with a disk editor:</a:t>
            </a:r>
          </a:p>
          <a:p>
            <a:pPr marL="685800" lvl="1" indent="-288925"/>
            <a:r>
              <a:rPr lang="en-US" altLang="en-US" sz="2800" dirty="0" err="1"/>
              <a:t>HxD</a:t>
            </a:r>
            <a:r>
              <a:rPr lang="en-US" altLang="en-US" sz="2800" dirty="0"/>
              <a:t>, Norton </a:t>
            </a:r>
            <a:r>
              <a:rPr lang="en-US" altLang="en-US" sz="2800" dirty="0" err="1"/>
              <a:t>DiskEdit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WinHex</a:t>
            </a:r>
            <a:r>
              <a:rPr lang="en-US" altLang="en-US" sz="2800" dirty="0"/>
              <a:t>, or Hex Workshop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3200" dirty="0"/>
              <a:t>Analyze the key hexadecimal codes the OS uses to identify and maintain the file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Objectives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4832"/>
            <a:ext cx="7613904" cy="3880773"/>
          </a:xfrm>
        </p:spPr>
        <p:txBody>
          <a:bodyPr>
            <a:normAutofit/>
          </a:bodyPr>
          <a:lstStyle/>
          <a:p>
            <a:pPr marL="517525" indent="-51752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Explain the purpose and structure of file systems</a:t>
            </a:r>
          </a:p>
          <a:p>
            <a:pPr marL="517525" indent="-51752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Describe Microsoft file structures</a:t>
            </a:r>
          </a:p>
          <a:p>
            <a:pPr marL="517525" indent="-51752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Explain the structure of New Technology File System (NTFS) disks</a:t>
            </a:r>
          </a:p>
          <a:p>
            <a:pPr marL="517525" indent="-51752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List some options for decrypting drives encrypted with whole disk encryption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Demo: VM with Three Partitions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2143125"/>
            <a:ext cx="3422904" cy="4023360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>Partition Types</a:t>
            </a:r>
          </a:p>
          <a:p>
            <a:pPr lvl="1"/>
            <a:r>
              <a:rPr lang="en-US" altLang="en-US" sz="3200" dirty="0" smtClean="0"/>
              <a:t>NTFS: 07</a:t>
            </a:r>
          </a:p>
          <a:p>
            <a:pPr lvl="1"/>
            <a:r>
              <a:rPr lang="en-US" altLang="en-US" sz="3200" dirty="0" smtClean="0"/>
              <a:t>FAT: 06</a:t>
            </a:r>
          </a:p>
          <a:p>
            <a:pPr lvl="1"/>
            <a:r>
              <a:rPr lang="en-US" altLang="en-US" sz="3200" dirty="0" smtClean="0"/>
              <a:t>FAT32: 0B</a:t>
            </a:r>
          </a:p>
        </p:txBody>
      </p:sp>
      <p:pic>
        <p:nvPicPr>
          <p:cNvPr id="21508" name="Picture 2" descr="C:\Users\Sam\Picture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143125"/>
            <a:ext cx="5257800" cy="2843213"/>
          </a:xfrm>
          <a:prstGeom prst="rect">
            <a:avLst/>
          </a:prstGeom>
          <a:noFill/>
          <a:ln w="9525">
            <a:solidFill>
              <a:srgbClr val="22222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8077200" cy="914400"/>
          </a:xfrm>
        </p:spPr>
        <p:txBody>
          <a:bodyPr/>
          <a:lstStyle/>
          <a:p>
            <a:r>
              <a:rPr lang="en-US" altLang="en-US" dirty="0" smtClean="0"/>
              <a:t>Viewing the Partition Table </a:t>
            </a:r>
            <a:r>
              <a:rPr lang="en-US" altLang="en-US" dirty="0" err="1" smtClean="0"/>
              <a:t>HxD</a:t>
            </a:r>
            <a:endParaRPr lang="en-US" altLang="en-US" dirty="0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077200" cy="1524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Start </a:t>
            </a:r>
            <a:r>
              <a:rPr lang="en-US" altLang="en-US" sz="2800" dirty="0" err="1" smtClean="0"/>
              <a:t>HxD</a:t>
            </a:r>
            <a:r>
              <a:rPr lang="en-US" altLang="en-US" sz="2800" dirty="0" smtClean="0"/>
              <a:t>, Extras, Open Disk, choose Physical Disk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Partition Table starts at 0x1BE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Partition Type field is at offset 0x04 in each record</a:t>
            </a:r>
          </a:p>
        </p:txBody>
      </p:sp>
      <p:pic>
        <p:nvPicPr>
          <p:cNvPr id="22532" name="Picture 3" descr="C:\Users\Sam\Pictures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2" y="3581400"/>
            <a:ext cx="5807075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Master Boot Record Structure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609599" y="1689822"/>
            <a:ext cx="3352800" cy="4267200"/>
          </a:xfrm>
        </p:spPr>
        <p:txBody>
          <a:bodyPr/>
          <a:lstStyle/>
          <a:p>
            <a:r>
              <a:rPr lang="en-US" altLang="en-US" dirty="0" smtClean="0"/>
              <a:t>From Wikipedia</a:t>
            </a:r>
          </a:p>
        </p:txBody>
      </p:sp>
      <p:pic>
        <p:nvPicPr>
          <p:cNvPr id="23556" name="Picture 2" descr="C:\Users\Sam\Picture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133600"/>
            <a:ext cx="731520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798576" y="304800"/>
            <a:ext cx="7290054" cy="1499616"/>
          </a:xfrm>
        </p:spPr>
        <p:txBody>
          <a:bodyPr/>
          <a:lstStyle/>
          <a:p>
            <a:r>
              <a:rPr lang="en-US" altLang="en-US" dirty="0" smtClean="0"/>
              <a:t>Partition Table Structure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412230" y="6295015"/>
            <a:ext cx="1893570" cy="33438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From Wikipedia</a:t>
            </a:r>
          </a:p>
        </p:txBody>
      </p:sp>
      <p:pic>
        <p:nvPicPr>
          <p:cNvPr id="24580" name="Picture 2" descr="C:\Users\Sam\Picture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6" y="1219200"/>
            <a:ext cx="7772400" cy="5075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9413"/>
            <a:ext cx="6553200" cy="617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09599" y="807720"/>
            <a:ext cx="7741921" cy="1320800"/>
          </a:xfrm>
        </p:spPr>
        <p:txBody>
          <a:bodyPr/>
          <a:lstStyle/>
          <a:p>
            <a:r>
              <a:rPr lang="en-US" altLang="en-US" dirty="0" smtClean="0"/>
              <a:t>Partition Mark at Start of Volume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09599" y="2514600"/>
            <a:ext cx="8077200" cy="3733800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Start </a:t>
            </a:r>
            <a:r>
              <a:rPr lang="en-US" altLang="en-US" sz="2800" dirty="0" err="1" smtClean="0"/>
              <a:t>HxD</a:t>
            </a:r>
            <a:r>
              <a:rPr lang="en-US" altLang="en-US" sz="2800" dirty="0" smtClean="0"/>
              <a:t>, Extras, Open Disk</a:t>
            </a:r>
          </a:p>
          <a:p>
            <a:r>
              <a:rPr lang="en-US" altLang="en-US" sz="2800" dirty="0" smtClean="0"/>
              <a:t>NTFS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FAT32</a:t>
            </a:r>
          </a:p>
        </p:txBody>
      </p:sp>
      <p:pic>
        <p:nvPicPr>
          <p:cNvPr id="26628" name="Picture 4" descr="C:\Users\Sam\Picture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24200"/>
            <a:ext cx="5822950" cy="1279525"/>
          </a:xfrm>
          <a:prstGeom prst="rect">
            <a:avLst/>
          </a:prstGeom>
          <a:noFill/>
          <a:ln w="9525">
            <a:solidFill>
              <a:srgbClr val="22222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Sam\Pictures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725351"/>
            <a:ext cx="5807075" cy="1273175"/>
          </a:xfrm>
          <a:prstGeom prst="rect">
            <a:avLst/>
          </a:prstGeom>
          <a:noFill/>
          <a:ln w="9525">
            <a:solidFill>
              <a:srgbClr val="22222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BMP File in HxD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33400" y="2209799"/>
            <a:ext cx="8077200" cy="3389601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Start </a:t>
            </a:r>
            <a:r>
              <a:rPr lang="en-US" altLang="en-US" sz="2800" dirty="0" err="1" smtClean="0"/>
              <a:t>HxD</a:t>
            </a:r>
            <a:r>
              <a:rPr lang="en-US" altLang="en-US" sz="2800" dirty="0" smtClean="0"/>
              <a:t>, File, Open</a:t>
            </a:r>
          </a:p>
          <a:p>
            <a:r>
              <a:rPr lang="en-US" altLang="en-US" sz="2800" dirty="0" smtClean="0"/>
              <a:t>BM at start indicates a BMP file </a:t>
            </a:r>
          </a:p>
        </p:txBody>
      </p:sp>
      <p:pic>
        <p:nvPicPr>
          <p:cNvPr id="27652" name="Picture 3" descr="C:\Users\Sam\Picture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65217"/>
            <a:ext cx="6043613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Word Doc File in HxD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768096" y="2084832"/>
            <a:ext cx="8077200" cy="4163568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Start </a:t>
            </a:r>
            <a:r>
              <a:rPr lang="en-US" altLang="en-US" sz="2400" dirty="0" err="1" smtClean="0"/>
              <a:t>HxD</a:t>
            </a:r>
            <a:r>
              <a:rPr lang="en-US" altLang="en-US" sz="2400" dirty="0" smtClean="0"/>
              <a:t>, File, Open</a:t>
            </a:r>
          </a:p>
          <a:p>
            <a:r>
              <a:rPr lang="en-US" altLang="en-US" sz="2400" dirty="0" smtClean="0"/>
              <a:t>Word 2003 Format uses these 7 bytes</a:t>
            </a:r>
          </a:p>
          <a:p>
            <a:endParaRPr lang="en-US" altLang="en-US" sz="2400" dirty="0" smtClean="0"/>
          </a:p>
          <a:p>
            <a:endParaRPr lang="en-US" altLang="en-US" sz="2400" dirty="0" smtClean="0"/>
          </a:p>
          <a:p>
            <a:endParaRPr lang="en-US" altLang="en-US" sz="2400" dirty="0" smtClean="0"/>
          </a:p>
          <a:p>
            <a:endParaRPr lang="en-US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.</a:t>
            </a:r>
            <a:r>
              <a:rPr lang="en-US" altLang="en-US" sz="2400" dirty="0" err="1" smtClean="0"/>
              <a:t>docx</a:t>
            </a:r>
            <a:r>
              <a:rPr lang="en-US" altLang="en-US" sz="2400" dirty="0" smtClean="0"/>
              <a:t> format is actually a Zip archive</a:t>
            </a:r>
          </a:p>
        </p:txBody>
      </p:sp>
      <p:pic>
        <p:nvPicPr>
          <p:cNvPr id="28676" name="Picture 2" descr="C:\Users\Sam\Picture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76600"/>
            <a:ext cx="6051550" cy="2149475"/>
          </a:xfrm>
          <a:prstGeom prst="rect">
            <a:avLst/>
          </a:prstGeom>
          <a:noFill/>
          <a:ln w="9525">
            <a:solidFill>
              <a:srgbClr val="22222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Master Boot Record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785348" y="2087707"/>
            <a:ext cx="7977652" cy="38807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On Windows and DOS computer systems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Boot disk contains a file called the </a:t>
            </a:r>
            <a:r>
              <a:rPr lang="en-US" altLang="en-US" sz="2800" b="1" dirty="0" smtClean="0"/>
              <a:t>Master Boot Record (MBR)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MBR stores information about partitions on a disk and their locations, size, and other important items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Several software products can modify the MBR, such as </a:t>
            </a:r>
            <a:r>
              <a:rPr lang="en-US" altLang="en-US" sz="3200" dirty="0" err="1" smtClean="0"/>
              <a:t>PartitionMagic’s</a:t>
            </a:r>
            <a:r>
              <a:rPr lang="en-US" altLang="en-US" sz="3200" dirty="0" smtClean="0"/>
              <a:t> Boot Magic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FAT Disks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828800"/>
            <a:ext cx="7958962" cy="5029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File Allocation Table (FAT)</a:t>
            </a:r>
            <a:endParaRPr lang="en-US" altLang="en-US" sz="2800" dirty="0" smtClean="0"/>
          </a:p>
          <a:p>
            <a:pPr marL="862013" lvl="3" indent="-404813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File structure database that Microsoft originally designed for floppy disks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Used before Windows NT and 2000</a:t>
            </a:r>
          </a:p>
          <a:p>
            <a:pPr marL="344488" indent="-344488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FAT database is typically written to a disk’s outermost track and contains:</a:t>
            </a:r>
          </a:p>
          <a:p>
            <a:pPr marL="768096" lvl="4" indent="-457200">
              <a:buFont typeface="Wingdings" panose="05000000000000000000" pitchFamily="2" charset="2"/>
              <a:buChar char="q"/>
            </a:pPr>
            <a:r>
              <a:rPr lang="en-US" altLang="en-US" sz="2400" dirty="0"/>
              <a:t>Filenames, directory names, date and time stamps, the starting cluster number, and file attributes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FAT versions</a:t>
            </a:r>
          </a:p>
          <a:p>
            <a:pPr marL="653796" lvl="4" indent="-342900">
              <a:buFont typeface="Wingdings" panose="05000000000000000000" pitchFamily="2" charset="2"/>
              <a:buChar char="q"/>
            </a:pPr>
            <a:r>
              <a:rPr lang="en-US" altLang="en-US" sz="2400" dirty="0"/>
              <a:t>FAT12, FAT16, FAT32, FATX (for Xbox), and VFAT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Objectives (continued)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783336" y="2286000"/>
            <a:ext cx="6347714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Explain how the Windows Registry works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Describe Microsoft startup tasks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Describe MS-DOS startup tasks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Explain the purpose of a virtual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FAT Versions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620000" cy="4724400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FAT12—for floppy disks, max size 16 MB</a:t>
            </a:r>
          </a:p>
          <a:p>
            <a:r>
              <a:rPr lang="en-US" altLang="en-US" sz="2800" dirty="0" smtClean="0"/>
              <a:t>FAT16—allows hard disk sizes up to 2 GB</a:t>
            </a:r>
          </a:p>
          <a:p>
            <a:r>
              <a:rPr lang="en-US" altLang="en-US" sz="2800" dirty="0" smtClean="0"/>
              <a:t>FAT32— allows hard disk sizes up to 2 TB </a:t>
            </a:r>
            <a:r>
              <a:rPr lang="en-US" altLang="en-US" sz="2800" dirty="0" smtClean="0"/>
              <a:t> </a:t>
            </a:r>
            <a:endParaRPr lang="en-US" altLang="en-US" sz="2800" dirty="0" smtClean="0"/>
          </a:p>
          <a:p>
            <a:r>
              <a:rPr lang="en-US" altLang="en-US" sz="2800" dirty="0" smtClean="0"/>
              <a:t>FATX—For Xbox media</a:t>
            </a:r>
          </a:p>
          <a:p>
            <a:pPr lvl="1"/>
            <a:r>
              <a:rPr lang="en-US" altLang="en-US" sz="2400" dirty="0" smtClean="0"/>
              <a:t>The date stamps start at the year 2000, unlike the other FAT formats that start at 1980</a:t>
            </a:r>
          </a:p>
          <a:p>
            <a:r>
              <a:rPr lang="en-US" altLang="en-US" sz="2800" dirty="0" smtClean="0"/>
              <a:t>VFAT (Virtual File Allocation Table)</a:t>
            </a:r>
          </a:p>
          <a:p>
            <a:pPr lvl="1"/>
            <a:r>
              <a:rPr lang="en-US" altLang="en-US" sz="2400" dirty="0" smtClean="0"/>
              <a:t>Allows long file names on Windows (MS-DOS had 8.3 limitation)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FAT Disks (continued)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762344" y="2084832"/>
            <a:ext cx="7290055" cy="4556760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Cluster sizes vary according to the hard disk size and file system</a:t>
            </a:r>
          </a:p>
          <a:p>
            <a:r>
              <a:rPr lang="en-US" altLang="en-US" sz="2800" dirty="0" smtClean="0"/>
              <a:t>This table is for FAT-16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03284"/>
            <a:ext cx="74041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FAT Disks (continued)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4832"/>
            <a:ext cx="7994904" cy="4267200"/>
          </a:xfrm>
        </p:spPr>
        <p:txBody>
          <a:bodyPr>
            <a:noAutofit/>
          </a:bodyPr>
          <a:lstStyle/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Microsoft OSs allocate disk space for files by clusters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200" dirty="0"/>
              <a:t>Results in </a:t>
            </a:r>
            <a:r>
              <a:rPr lang="en-US" altLang="en-US" sz="2200" b="1" dirty="0"/>
              <a:t>drive slack</a:t>
            </a:r>
          </a:p>
          <a:p>
            <a:pPr marL="1035050" lvl="5" indent="-257175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Unused space in a cluster between the end of an active file and the end of the cluster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Drive slack includes: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200" b="1" dirty="0"/>
              <a:t>RAM slack </a:t>
            </a:r>
            <a:r>
              <a:rPr lang="en-US" altLang="en-US" sz="2200" dirty="0"/>
              <a:t>and </a:t>
            </a:r>
            <a:r>
              <a:rPr lang="en-US" altLang="en-US" sz="2200" b="1" dirty="0"/>
              <a:t>file slack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An unintentional side effect of FAT16 having large clusters was that it reduced fragmentation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200" dirty="0" smtClean="0"/>
              <a:t>As cluster size increased</a:t>
            </a:r>
            <a:endParaRPr lang="en-US" altLang="en-US" sz="2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FAT Disks (continued)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3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438400"/>
            <a:ext cx="7874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FAT Disks (continued)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4832"/>
            <a:ext cx="7766304" cy="388077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When you run out of room for an allocated cluster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OS allocates another cluster for your file, which creates more slack space on the disk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/>
              <a:t>As files grow and require more disk space, assigned clusters are chained together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2000" dirty="0"/>
              <a:t>The chain can be broken or fragmented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ProDiscover Showing Cluster Chain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3913"/>
            <a:ext cx="7467600" cy="308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FAT Disks (continued)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2057400"/>
            <a:ext cx="7010400" cy="4267200"/>
          </a:xfrm>
        </p:spPr>
        <p:txBody>
          <a:bodyPr>
            <a:normAutofit/>
          </a:bodyPr>
          <a:lstStyle/>
          <a:p>
            <a:pPr marL="292100" indent="-29210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When the OS stores data in a FAT file system, it assigns a starting cluster position to a file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Data for the file is written to the first sector of the first assigned cluster</a:t>
            </a:r>
          </a:p>
          <a:p>
            <a:pPr marL="292100" indent="-292100">
              <a:buFont typeface="Wingdings" panose="05000000000000000000" pitchFamily="2" charset="2"/>
              <a:buChar char="q"/>
            </a:pPr>
            <a:r>
              <a:rPr lang="en-US" altLang="en-US" sz="2400" dirty="0"/>
              <a:t>When this first assigned cluster is filled and runs out of room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1800" dirty="0"/>
              <a:t>FAT assigns the next available cluster to the file</a:t>
            </a:r>
          </a:p>
          <a:p>
            <a:pPr marL="292100" indent="-292100">
              <a:buFont typeface="Wingdings" panose="05000000000000000000" pitchFamily="2" charset="2"/>
              <a:buChar char="q"/>
            </a:pPr>
            <a:r>
              <a:rPr lang="en-US" altLang="en-US" sz="2400" dirty="0"/>
              <a:t>If the next available cluster isn’t contiguous to the current cluster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1800" dirty="0"/>
              <a:t>File becomes fragmented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Deleting FAT Files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905000"/>
            <a:ext cx="7690104" cy="426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 Microsoft OSs, when a file is deleted</a:t>
            </a:r>
          </a:p>
          <a:p>
            <a:pPr marL="525780" lvl="2" indent="-214313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Directory entry is marked as a deleted file</a:t>
            </a:r>
          </a:p>
          <a:p>
            <a:pPr marL="914400" lvl="4" indent="-274638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With the HEX E5 (</a:t>
            </a:r>
            <a:r>
              <a:rPr lang="el-GR" altLang="en-US" sz="2000" dirty="0" smtClean="0"/>
              <a:t>σ</a:t>
            </a:r>
            <a:r>
              <a:rPr lang="en-US" altLang="en-US" sz="2000" dirty="0" smtClean="0"/>
              <a:t>) character replacing the first letter of the filename</a:t>
            </a:r>
          </a:p>
          <a:p>
            <a:pPr marL="914400" lvl="4" indent="-274638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FAT chain for that file is set to 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Data in the file remains on the disk drive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Area of the disk where the deleted file resides becomes </a:t>
            </a:r>
            <a:r>
              <a:rPr lang="en-US" altLang="en-US" sz="2800" b="1" dirty="0" smtClean="0"/>
              <a:t>unallocated disk space</a:t>
            </a:r>
          </a:p>
          <a:p>
            <a:pPr marL="635000" lvl="2" indent="-323850">
              <a:buFont typeface="Wingdings" panose="05000000000000000000" pitchFamily="2" charset="2"/>
              <a:buChar char="q"/>
            </a:pPr>
            <a:r>
              <a:rPr lang="en-US" altLang="en-US" sz="2400" dirty="0"/>
              <a:t>Available to receive new data from newly created files or other files needing more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NTFS Disks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97532"/>
            <a:ext cx="7391400" cy="4191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New Technology File System (NTFS)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Introduced with Windows 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Recommended file system for Windows 200 Pro, XP, and later versions through Windows 7 at least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Improvements over FAT file systems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NTFS provides more information about a file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NTFS gives more control over files and folders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NTFS was Microsoft’s move toward a journaling file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NTFS Disks (continued)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981200"/>
            <a:ext cx="7848600" cy="42672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 NTFS, everything written to the disk is considered a file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On an NTFS disk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First data set is the </a:t>
            </a:r>
            <a:r>
              <a:rPr lang="en-US" altLang="en-US" sz="2400" b="1" dirty="0" smtClean="0"/>
              <a:t>Partition Boot Sector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Next is </a:t>
            </a:r>
            <a:r>
              <a:rPr lang="en-US" altLang="en-US" sz="2400" b="1" dirty="0" smtClean="0"/>
              <a:t>Master File Table (MFT)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NTFS results in much less file slack space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Clusters are smaller for smaller disk drives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NTFS also uses </a:t>
            </a:r>
            <a:r>
              <a:rPr lang="en-US" altLang="en-US" sz="2800" b="1" dirty="0" smtClean="0"/>
              <a:t>Unicode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An international data format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Understanding File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Examining NTFS Disks (continued)</a:t>
            </a:r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514600"/>
            <a:ext cx="7505700" cy="20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3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/>
          <a:stretch>
            <a:fillRect/>
          </a:stretch>
        </p:blipFill>
        <p:spPr bwMode="auto">
          <a:xfrm>
            <a:off x="819150" y="4419601"/>
            <a:ext cx="75152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NTFS File System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4832"/>
            <a:ext cx="7461504" cy="3880773"/>
          </a:xfrm>
        </p:spPr>
        <p:txBody>
          <a:bodyPr>
            <a:normAutofit/>
          </a:bodyPr>
          <a:lstStyle/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MFT contains information about all files on the disk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Including the system files the OS uses</a:t>
            </a:r>
          </a:p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/>
              <a:t>In the MFT, the first 15 records are reserved for system files</a:t>
            </a:r>
          </a:p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/>
              <a:t>Records in the MFT are called </a:t>
            </a:r>
            <a:r>
              <a:rPr lang="en-US" altLang="en-US" sz="2800" b="1" dirty="0"/>
              <a:t>metadata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NTFS File System (continued)</a:t>
            </a: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6" y="1905000"/>
            <a:ext cx="73660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NTFS File System (continued)</a:t>
            </a: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" y="1752600"/>
            <a:ext cx="73342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MFT and File Attributes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828800"/>
            <a:ext cx="7766304" cy="4267200"/>
          </a:xfrm>
        </p:spPr>
        <p:txBody>
          <a:bodyPr>
            <a:noAutofit/>
          </a:bodyPr>
          <a:lstStyle/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/>
              <a:t>In the NTFS MFT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2400" dirty="0"/>
              <a:t>All files and folders are stored in separate records of 1024 bytes each</a:t>
            </a:r>
          </a:p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</a:t>
            </a:r>
            <a:r>
              <a:rPr lang="en-US" altLang="en-US" sz="2800" dirty="0"/>
              <a:t>ach record contains file or folder information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2400" dirty="0"/>
              <a:t>This information is divided into record fields containing metadata</a:t>
            </a:r>
          </a:p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/>
              <a:t>A record field is referred to as an </a:t>
            </a:r>
            <a:r>
              <a:rPr lang="en-US" altLang="en-US" sz="2800" b="1" dirty="0"/>
              <a:t>attribute ID</a:t>
            </a:r>
          </a:p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File or folder information is typically stored in one of two ways in an MFT record: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Resident and nonresident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MFT and File Attributes (continued)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99564"/>
            <a:ext cx="7385304" cy="388077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Files larger than 512 bytes are stored outside the MFT</a:t>
            </a:r>
          </a:p>
          <a:p>
            <a:pPr marL="703580" lvl="2" indent="-392113">
              <a:buFont typeface="Wingdings" panose="05000000000000000000" pitchFamily="2" charset="2"/>
              <a:buChar char="q"/>
            </a:pPr>
            <a:r>
              <a:rPr lang="en-US" altLang="en-US" sz="2200" dirty="0" smtClean="0"/>
              <a:t>MFT record provides cluster addresses where the file is stored on the drive’s partition</a:t>
            </a:r>
          </a:p>
          <a:p>
            <a:pPr lvl="5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Referred to as </a:t>
            </a:r>
            <a:r>
              <a:rPr lang="en-US" altLang="en-US" sz="2000" b="1" dirty="0" smtClean="0"/>
              <a:t>data runs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Each MFT record starts with a header identifying it as a resident or nonresident attribute</a:t>
            </a:r>
            <a:endParaRPr lang="en-US" alt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0200" y="366712"/>
            <a:ext cx="6705600" cy="6262688"/>
            <a:chOff x="1600200" y="366712"/>
            <a:chExt cx="4876800" cy="5818188"/>
          </a:xfrm>
        </p:grpSpPr>
        <p:pic>
          <p:nvPicPr>
            <p:cNvPr id="48130" name="Picture 6"/>
            <p:cNvPicPr>
              <a:picLocks noChangeAspect="1" noChangeArrowheads="1"/>
            </p:cNvPicPr>
            <p:nvPr/>
          </p:nvPicPr>
          <p:blipFill>
            <a:blip r:embed="rId2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66712"/>
              <a:ext cx="4876800" cy="552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1" name="Picture 7"/>
            <p:cNvPicPr>
              <a:picLocks noChangeAspect="1" noChangeArrowheads="1"/>
            </p:cNvPicPr>
            <p:nvPr/>
          </p:nvPicPr>
          <p:blipFill>
            <a:blip r:embed="rId3">
              <a:lum brigh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5867400"/>
              <a:ext cx="48768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C:\Users\Sam\Picture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8229599" cy="59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914400"/>
          </a:xfrm>
        </p:spPr>
        <p:txBody>
          <a:bodyPr/>
          <a:lstStyle/>
          <a:p>
            <a:r>
              <a:rPr lang="en-US" altLang="en-US" smtClean="0"/>
              <a:t>Resident File in a MFT Record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16" y="1981200"/>
            <a:ext cx="690721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Resident File Data in the MFT</a:t>
            </a:r>
          </a:p>
        </p:txBody>
      </p:sp>
      <p:sp>
        <p:nvSpPr>
          <p:cNvPr id="50180" name="Content Placeholder 3"/>
          <p:cNvSpPr>
            <a:spLocks noGrp="1"/>
          </p:cNvSpPr>
          <p:nvPr>
            <p:ph idx="1"/>
          </p:nvPr>
        </p:nvSpPr>
        <p:spPr>
          <a:xfrm>
            <a:off x="533400" y="5029200"/>
            <a:ext cx="8077200" cy="1219200"/>
          </a:xfrm>
        </p:spPr>
        <p:txBody>
          <a:bodyPr/>
          <a:lstStyle/>
          <a:p>
            <a:r>
              <a:rPr lang="en-US" altLang="en-US" smtClean="0"/>
              <a:t>This figure is a repeat of a portion of the previous 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5" y="1462087"/>
            <a:ext cx="7303645" cy="538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Nonresident File's MFT Record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File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752600"/>
            <a:ext cx="7994904" cy="4572000"/>
          </a:xfrm>
        </p:spPr>
        <p:txBody>
          <a:bodyPr>
            <a:noAutofit/>
          </a:bodyPr>
          <a:lstStyle/>
          <a:p>
            <a:pPr marL="396875" indent="-396875" eaLnBrk="1" hangingPunct="1">
              <a:buFont typeface="Wingdings" panose="05000000000000000000" pitchFamily="2" charset="2"/>
              <a:buChar char="q"/>
            </a:pPr>
            <a:r>
              <a:rPr lang="en-US" altLang="en-US" sz="3200" b="1" dirty="0" smtClean="0"/>
              <a:t>File system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 </a:t>
            </a:r>
            <a:r>
              <a:rPr lang="en-US" altLang="en-US" sz="2600" dirty="0"/>
              <a:t>Gives OS a road map to data on a disk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Type of file system an OS uses determines how data is stored on the disk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A file system is usually directly related to an OS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When you need to access a suspect’s computer to acquire or inspect data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2600" dirty="0"/>
              <a:t>You should be familiar with the computer’s platform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MFT and File Attributes (continued)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768095" y="2097532"/>
            <a:ext cx="7290055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When a disk is created as an NTFS file structure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2400" dirty="0"/>
              <a:t>OS assigns logical clusters to the entire disk partition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These assigned clusters are called </a:t>
            </a:r>
            <a:r>
              <a:rPr lang="en-US" altLang="en-US" sz="2800" b="1" dirty="0" smtClean="0"/>
              <a:t>logical cluster numbers (LCNs)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2400" dirty="0"/>
              <a:t>Become the addresses that allow the MFT to link to nonresident files on the disk’s partition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NTFS Data Streams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1981200"/>
            <a:ext cx="7537704" cy="42672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400" b="1" dirty="0"/>
              <a:t>Data streams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Ways data can be appended to existing files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Can obscure valuable evidentiary data, intentionally or by coincidence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400" dirty="0"/>
              <a:t>In NTFS, a data stream becomes an additional file attribute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/>
              <a:t>Allows the file to be associated with different applications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You can only tell whether a file has a data stream attached by examining that file’s MFT entry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Alternate Data Streams Demonstration</a:t>
            </a:r>
          </a:p>
        </p:txBody>
      </p:sp>
      <p:pic>
        <p:nvPicPr>
          <p:cNvPr id="55300" name="Picture 2" descr="C:\Users\Sam\Picture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7224713" cy="3471862"/>
          </a:xfrm>
          <a:prstGeom prst="rect">
            <a:avLst/>
          </a:prstGeom>
          <a:noFill/>
          <a:ln w="9525">
            <a:solidFill>
              <a:srgbClr val="22222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NTFS Compressed Files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742696" y="2122932"/>
            <a:ext cx="7563104" cy="3880773"/>
          </a:xfrm>
        </p:spPr>
        <p:txBody>
          <a:bodyPr>
            <a:normAutofit/>
          </a:bodyPr>
          <a:lstStyle/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NTFS provides compression similar to FAT DriveSpace 3</a:t>
            </a:r>
          </a:p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Under NTFS, files, folders, or entire volumes can be compressed</a:t>
            </a:r>
          </a:p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Most computer forensics tools can uncompressed and analyze compressed Windows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NTFS Encrypting File System (EFS)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4832"/>
            <a:ext cx="7461504" cy="426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Encrypting File System (EFS)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1600" dirty="0" smtClean="0"/>
              <a:t>Introduced with Windows 2000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1600" dirty="0" smtClean="0"/>
              <a:t>Implements a </a:t>
            </a:r>
            <a:r>
              <a:rPr lang="en-US" altLang="en-US" sz="1600" b="1" dirty="0" smtClean="0"/>
              <a:t>public key</a:t>
            </a:r>
            <a:r>
              <a:rPr lang="en-US" altLang="en-US" sz="1600" dirty="0" smtClean="0"/>
              <a:t> and </a:t>
            </a:r>
            <a:r>
              <a:rPr lang="en-US" altLang="en-US" sz="1600" b="1" dirty="0" smtClean="0"/>
              <a:t>private key</a:t>
            </a:r>
            <a:r>
              <a:rPr lang="en-US" altLang="en-US" sz="1600" dirty="0" smtClean="0"/>
              <a:t> method of encrypting files, folders, or disk volumes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When EFS is used in Windows 2000</a:t>
            </a:r>
          </a:p>
          <a:p>
            <a:pPr marL="571500" lvl="2" indent="-228600">
              <a:buFont typeface="Wingdings" panose="05000000000000000000" pitchFamily="2" charset="2"/>
              <a:buChar char="q"/>
            </a:pPr>
            <a:r>
              <a:rPr lang="en-US" altLang="en-US" sz="1600" dirty="0" smtClean="0"/>
              <a:t>A </a:t>
            </a:r>
            <a:r>
              <a:rPr lang="en-US" altLang="en-US" sz="1600" b="1" dirty="0" smtClean="0"/>
              <a:t>recovery certificate</a:t>
            </a:r>
            <a:r>
              <a:rPr lang="en-US" altLang="en-US" sz="1600" dirty="0" smtClean="0"/>
              <a:t> is generated and sent to the local Windows administrator account</a:t>
            </a:r>
          </a:p>
          <a:p>
            <a:pPr marL="292100" indent="-29210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Users can apply EFS to files stored on their local workstations or a remote server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Deleting NTFS Files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793496" y="2084832"/>
            <a:ext cx="7588504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When a file is deleted in Windows XP, 2000, or NT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altLang="en-US" sz="2400" dirty="0"/>
              <a:t>The OS renames it and moves it to the Recycle Bin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Can use the Del (delete) MS-DOS command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Eliminates the file from the MFT listing in the same way FAT does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Understanding Whole Disk Encryption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Understanding Whole Disk Encryption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209800"/>
            <a:ext cx="7702804" cy="388077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 recent years, there has been more concern about loss of</a:t>
            </a:r>
          </a:p>
          <a:p>
            <a:pPr marL="672084" lvl="3" indent="-342900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Personal identity information (PII)</a:t>
            </a:r>
            <a:r>
              <a:rPr lang="en-US" altLang="en-US" sz="2400" dirty="0" smtClean="0"/>
              <a:t> and trade secrets caused by computer theft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Of particular concern is the theft of laptop computers and other handheld devices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To help prevent loss of information, software vendors now provide whole disk encryption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2296" y="584200"/>
            <a:ext cx="7835904" cy="1320800"/>
          </a:xfrm>
        </p:spPr>
        <p:txBody>
          <a:bodyPr/>
          <a:lstStyle/>
          <a:p>
            <a:r>
              <a:rPr lang="en-US" altLang="en-US" dirty="0" smtClean="0"/>
              <a:t>Understanding Whole Disk Encryption (continued)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1905000"/>
            <a:ext cx="7696201" cy="4635500"/>
          </a:xfrm>
        </p:spPr>
        <p:txBody>
          <a:bodyPr>
            <a:normAutofit/>
          </a:bodyPr>
          <a:lstStyle/>
          <a:p>
            <a:pPr marL="406400" indent="-4064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Current whole disk encryption tools offer the following features:</a:t>
            </a:r>
          </a:p>
          <a:p>
            <a:pPr marL="800100" lvl="3" indent="-342900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Preboot</a:t>
            </a:r>
            <a:r>
              <a:rPr lang="en-US" altLang="en-US" sz="2400" dirty="0" smtClean="0"/>
              <a:t> authentication (e.g. single sig-on password, fingerprint scan or token)</a:t>
            </a:r>
          </a:p>
          <a:p>
            <a:pPr marL="800100" lvl="3" indent="-34290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Full or partial disk encryption with secure hibernation (e.g. activating a password-protected screen saver)</a:t>
            </a:r>
          </a:p>
          <a:p>
            <a:pPr marL="800100" lvl="3" indent="-34290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Advanced encryption algorithms (e.g. AES and IDEA)</a:t>
            </a:r>
          </a:p>
          <a:p>
            <a:pPr marL="800100" lvl="3" indent="-34290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Key management function (uses a challenge-and-response method to reset passwords or passphrases)</a:t>
            </a:r>
          </a:p>
          <a:p>
            <a:pPr marL="800100" lvl="3" indent="-34290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 </a:t>
            </a:r>
            <a:r>
              <a:rPr lang="en-US" altLang="en-US" sz="2400" b="1" dirty="0" smtClean="0"/>
              <a:t>Trusted Platform Module (TPM)</a:t>
            </a:r>
            <a:r>
              <a:rPr lang="en-US" altLang="en-US" sz="2400" dirty="0" smtClean="0"/>
              <a:t> microchip to generate encryption keys and authenticate logins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Understanding Whole Disk Encryption (continued)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Whole disk encryption tools encrypt each sector of a drive separately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Many of these tools encrypt the drive’s boot sector 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To prevent any efforts to bypass the secured drive’s partition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To examine an encrypted drive, decrypt it first</a:t>
            </a:r>
          </a:p>
          <a:p>
            <a:pPr marL="571500" lvl="2" indent="-260350">
              <a:buFont typeface="Wingdings" panose="05000000000000000000" pitchFamily="2" charset="2"/>
              <a:buChar char="q"/>
            </a:pPr>
            <a:r>
              <a:rPr lang="en-US" altLang="en-US" sz="2000" dirty="0"/>
              <a:t>Run a vendor-specific program to decrypt the drive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Understanding the Boot Sequence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905000"/>
            <a:ext cx="7162800" cy="3880773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Complementary Metal Oxide Semiconductor (CMOS)</a:t>
            </a:r>
          </a:p>
          <a:p>
            <a:pPr lvl="1"/>
            <a:r>
              <a:rPr lang="en-US" altLang="en-US" sz="2400" dirty="0" smtClean="0"/>
              <a:t>Computer stores system configuration and date and time information in the CMOS</a:t>
            </a:r>
          </a:p>
          <a:p>
            <a:pPr lvl="2"/>
            <a:r>
              <a:rPr lang="en-US" altLang="en-US" sz="2000" dirty="0" smtClean="0"/>
              <a:t>When power to the system is off</a:t>
            </a:r>
          </a:p>
          <a:p>
            <a:r>
              <a:rPr lang="en-US" altLang="en-US" sz="2800" dirty="0" smtClean="0"/>
              <a:t>Basic </a:t>
            </a:r>
            <a:r>
              <a:rPr lang="en-US" altLang="en-US" sz="2800" dirty="0" err="1" smtClean="0"/>
              <a:t>Input/Output</a:t>
            </a:r>
            <a:r>
              <a:rPr lang="en-US" altLang="en-US" sz="2800" dirty="0" smtClean="0"/>
              <a:t> System (BIOS)</a:t>
            </a:r>
          </a:p>
          <a:p>
            <a:pPr lvl="1"/>
            <a:r>
              <a:rPr lang="en-US" altLang="en-US" sz="2400" dirty="0" smtClean="0"/>
              <a:t>Contains programs that perform input and output at the hardware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Examining Third-Party Disk Encryption Tools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2057400"/>
            <a:ext cx="7924801" cy="426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Some available third-party WDE utilities: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PGP Whole Disk Encryption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Voltage </a:t>
            </a:r>
            <a:r>
              <a:rPr lang="en-US" altLang="en-US" sz="2000" dirty="0" err="1" smtClean="0"/>
              <a:t>SecureDisk</a:t>
            </a:r>
            <a:endParaRPr lang="en-US" altLang="en-US" sz="2000" dirty="0" smtClean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err="1" smtClean="0"/>
              <a:t>Utimaco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SafeGuard</a:t>
            </a:r>
            <a:r>
              <a:rPr lang="en-US" altLang="en-US" sz="2000" dirty="0" smtClean="0"/>
              <a:t> Easy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err="1" smtClean="0"/>
              <a:t>Jetico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BestCrypt</a:t>
            </a:r>
            <a:r>
              <a:rPr lang="en-US" altLang="en-US" sz="2000" dirty="0" smtClean="0"/>
              <a:t> Volume Encryption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err="1" smtClean="0"/>
              <a:t>SoftWinter</a:t>
            </a:r>
            <a:r>
              <a:rPr lang="en-US" altLang="en-US" sz="2000" dirty="0" smtClean="0"/>
              <a:t> Sentry 2020 for Windows XP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Some available open-source encryption tools: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err="1"/>
              <a:t>TrueCrypt</a:t>
            </a:r>
            <a:endParaRPr lang="en-US" altLang="en-US" sz="2000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err="1"/>
              <a:t>CrossCrypt</a:t>
            </a:r>
            <a:endParaRPr lang="en-US" altLang="en-US" sz="2000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err="1"/>
              <a:t>FreeOTFE</a:t>
            </a: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Understanding the Windows Registry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37673" y="609600"/>
            <a:ext cx="6347713" cy="1320800"/>
          </a:xfrm>
        </p:spPr>
        <p:txBody>
          <a:bodyPr/>
          <a:lstStyle/>
          <a:p>
            <a:r>
              <a:rPr lang="en-US" altLang="en-US" dirty="0" smtClean="0"/>
              <a:t>Understanding the Windows Registry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362200"/>
            <a:ext cx="7888706" cy="387149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Registry</a:t>
            </a:r>
          </a:p>
          <a:p>
            <a:pPr marL="396875" lvl="1" indent="-268288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 database that stores hardware and software configuration information, network connections, user preferences, and setup information</a:t>
            </a:r>
          </a:p>
          <a:p>
            <a:pPr marL="288925" indent="-288925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For investigative purposes, the Registry can contain valuable evidence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To view the Registry, you can use: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Regedit</a:t>
            </a:r>
            <a:r>
              <a:rPr lang="en-US" altLang="en-US" sz="2400" dirty="0" smtClean="0"/>
              <a:t> (Registry Editor) program for Windows 9x systems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Regedt32 for Windows 2000 and XP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Exploring the Organization of the Windows Registry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116916"/>
            <a:ext cx="7537704" cy="4267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Registry terminology:</a:t>
            </a:r>
          </a:p>
          <a:p>
            <a:pPr marL="685800" lvl="2" indent="-37465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Registry – collection of files containing system and user information</a:t>
            </a:r>
          </a:p>
          <a:p>
            <a:pPr marL="685800" lvl="2" indent="-37465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Registry Editor – windows utility for viewing and modifying data in Registry</a:t>
            </a:r>
          </a:p>
          <a:p>
            <a:pPr marL="685800" lvl="2" indent="-37465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HKEY – categories of </a:t>
            </a:r>
            <a:r>
              <a:rPr lang="en-US" altLang="en-US" sz="2400" dirty="0" err="1" smtClean="0"/>
              <a:t>registery</a:t>
            </a:r>
            <a:endParaRPr lang="en-US" altLang="en-US" sz="2400" dirty="0" smtClean="0"/>
          </a:p>
          <a:p>
            <a:pPr marL="685800" lvl="2" indent="-37465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Key – each HKEY contains folders referred as keys. Keys can contain other key folders or values</a:t>
            </a:r>
          </a:p>
          <a:p>
            <a:pPr marL="685800" lvl="2" indent="-374650">
              <a:buFont typeface="Wingdings" panose="05000000000000000000" pitchFamily="2" charset="2"/>
              <a:buChar char="q"/>
            </a:pPr>
            <a:r>
              <a:rPr lang="en-US" altLang="en-US" sz="2400" dirty="0" err="1" smtClean="0"/>
              <a:t>Subkey</a:t>
            </a:r>
            <a:r>
              <a:rPr lang="en-US" altLang="en-US" sz="2400" dirty="0" smtClean="0"/>
              <a:t> – a key displayed under another key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Exploring the Organization of the Windows Registry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362200"/>
            <a:ext cx="6567056" cy="4267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Registry terminology:</a:t>
            </a:r>
          </a:p>
          <a:p>
            <a:pPr marL="640080" lvl="2" indent="-328613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Branch – a key and its contents</a:t>
            </a:r>
          </a:p>
          <a:p>
            <a:pPr marL="640080" lvl="2" indent="-328613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Value – a name and value in the key; its similar to a file and its data content</a:t>
            </a:r>
          </a:p>
          <a:p>
            <a:pPr marL="640080" lvl="2" indent="-328613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Default value</a:t>
            </a:r>
          </a:p>
          <a:p>
            <a:pPr marL="640080" lvl="2" indent="-328613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Hives – specific branches in HKEY_</a:t>
            </a:r>
          </a:p>
        </p:txBody>
      </p:sp>
    </p:spTree>
    <p:extLst>
      <p:ext uri="{BB962C8B-B14F-4D97-AF65-F5344CB8AC3E}">
        <p14:creationId xmlns:p14="http://schemas.microsoft.com/office/powerpoint/2010/main" val="66133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Exploring the Organization of the Windows Registry (continued)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Exploring the Organization of the Windows Registry (continued)</a:t>
            </a:r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17" y="1905000"/>
            <a:ext cx="75279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Understanding Microsoft Startup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Understanding Microsoft Startup Tasks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6875" indent="-268288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Learn what files are accessed when Windows starts</a:t>
            </a:r>
          </a:p>
          <a:p>
            <a:pPr marL="396875" indent="-268288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This information helps you determine when a suspect’s computer was last accessed</a:t>
            </a:r>
          </a:p>
          <a:p>
            <a:pPr marL="579755" lvl="2" indent="-268288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Important with computers that might have been used after an incident was reported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Startup in Windows NT and Later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084832"/>
            <a:ext cx="6347714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All Windows NT computers perform the following steps when the computer is turned on: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Power-on self test (POST)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Initial startup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Boot loader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Hardware detection and configuration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Kernel loading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User logon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86589" y="2743200"/>
            <a:ext cx="7067550" cy="3657302"/>
            <a:chOff x="1773667" y="2743497"/>
            <a:chExt cx="5678961" cy="3885605"/>
          </a:xfrm>
        </p:grpSpPr>
        <p:sp>
          <p:nvSpPr>
            <p:cNvPr id="11" name="Freeform 10"/>
            <p:cNvSpPr/>
            <p:nvPr/>
          </p:nvSpPr>
          <p:spPr>
            <a:xfrm>
              <a:off x="1773667" y="2743497"/>
              <a:ext cx="1494463" cy="896678"/>
            </a:xfrm>
            <a:custGeom>
              <a:avLst/>
              <a:gdLst>
                <a:gd name="connsiteX0" fmla="*/ 0 w 1494463"/>
                <a:gd name="connsiteY0" fmla="*/ 89668 h 896678"/>
                <a:gd name="connsiteX1" fmla="*/ 89668 w 1494463"/>
                <a:gd name="connsiteY1" fmla="*/ 0 h 896678"/>
                <a:gd name="connsiteX2" fmla="*/ 1404795 w 1494463"/>
                <a:gd name="connsiteY2" fmla="*/ 0 h 896678"/>
                <a:gd name="connsiteX3" fmla="*/ 1494463 w 1494463"/>
                <a:gd name="connsiteY3" fmla="*/ 89668 h 896678"/>
                <a:gd name="connsiteX4" fmla="*/ 1494463 w 1494463"/>
                <a:gd name="connsiteY4" fmla="*/ 807010 h 896678"/>
                <a:gd name="connsiteX5" fmla="*/ 1404795 w 1494463"/>
                <a:gd name="connsiteY5" fmla="*/ 896678 h 896678"/>
                <a:gd name="connsiteX6" fmla="*/ 89668 w 1494463"/>
                <a:gd name="connsiteY6" fmla="*/ 896678 h 896678"/>
                <a:gd name="connsiteX7" fmla="*/ 0 w 1494463"/>
                <a:gd name="connsiteY7" fmla="*/ 807010 h 896678"/>
                <a:gd name="connsiteX8" fmla="*/ 0 w 1494463"/>
                <a:gd name="connsiteY8" fmla="*/ 89668 h 8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4463" h="896678">
                  <a:moveTo>
                    <a:pt x="0" y="89668"/>
                  </a:moveTo>
                  <a:cubicBezTo>
                    <a:pt x="0" y="40146"/>
                    <a:pt x="40146" y="0"/>
                    <a:pt x="89668" y="0"/>
                  </a:cubicBezTo>
                  <a:lnTo>
                    <a:pt x="1404795" y="0"/>
                  </a:lnTo>
                  <a:cubicBezTo>
                    <a:pt x="1454317" y="0"/>
                    <a:pt x="1494463" y="40146"/>
                    <a:pt x="1494463" y="89668"/>
                  </a:cubicBezTo>
                  <a:lnTo>
                    <a:pt x="1494463" y="807010"/>
                  </a:lnTo>
                  <a:cubicBezTo>
                    <a:pt x="1494463" y="856532"/>
                    <a:pt x="1454317" y="896678"/>
                    <a:pt x="1404795" y="896678"/>
                  </a:cubicBezTo>
                  <a:lnTo>
                    <a:pt x="89668" y="896678"/>
                  </a:lnTo>
                  <a:cubicBezTo>
                    <a:pt x="40146" y="896678"/>
                    <a:pt x="0" y="856532"/>
                    <a:pt x="0" y="807010"/>
                  </a:cubicBezTo>
                  <a:lnTo>
                    <a:pt x="0" y="89668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4843" tIns="94843" rIns="94843" bIns="94843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Check the CMOS Setup for custom settings</a:t>
              </a:r>
              <a:endParaRPr lang="en-US" sz="18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99643" y="3006522"/>
              <a:ext cx="316826" cy="370626"/>
            </a:xfrm>
            <a:custGeom>
              <a:avLst/>
              <a:gdLst>
                <a:gd name="connsiteX0" fmla="*/ 0 w 316826"/>
                <a:gd name="connsiteY0" fmla="*/ 74125 h 370626"/>
                <a:gd name="connsiteX1" fmla="*/ 158413 w 316826"/>
                <a:gd name="connsiteY1" fmla="*/ 74125 h 370626"/>
                <a:gd name="connsiteX2" fmla="*/ 158413 w 316826"/>
                <a:gd name="connsiteY2" fmla="*/ 0 h 370626"/>
                <a:gd name="connsiteX3" fmla="*/ 316826 w 316826"/>
                <a:gd name="connsiteY3" fmla="*/ 185313 h 370626"/>
                <a:gd name="connsiteX4" fmla="*/ 158413 w 316826"/>
                <a:gd name="connsiteY4" fmla="*/ 370626 h 370626"/>
                <a:gd name="connsiteX5" fmla="*/ 158413 w 316826"/>
                <a:gd name="connsiteY5" fmla="*/ 296501 h 370626"/>
                <a:gd name="connsiteX6" fmla="*/ 0 w 316826"/>
                <a:gd name="connsiteY6" fmla="*/ 296501 h 370626"/>
                <a:gd name="connsiteX7" fmla="*/ 0 w 316826"/>
                <a:gd name="connsiteY7" fmla="*/ 74125 h 37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826" h="370626">
                  <a:moveTo>
                    <a:pt x="0" y="74125"/>
                  </a:moveTo>
                  <a:lnTo>
                    <a:pt x="158413" y="74125"/>
                  </a:lnTo>
                  <a:lnTo>
                    <a:pt x="158413" y="0"/>
                  </a:lnTo>
                  <a:lnTo>
                    <a:pt x="316826" y="185313"/>
                  </a:lnTo>
                  <a:lnTo>
                    <a:pt x="158413" y="370626"/>
                  </a:lnTo>
                  <a:lnTo>
                    <a:pt x="158413" y="296501"/>
                  </a:lnTo>
                  <a:lnTo>
                    <a:pt x="0" y="296501"/>
                  </a:lnTo>
                  <a:lnTo>
                    <a:pt x="0" y="7412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74125" rIns="95048" bIns="7412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65916" y="2743497"/>
              <a:ext cx="1494463" cy="896678"/>
            </a:xfrm>
            <a:custGeom>
              <a:avLst/>
              <a:gdLst>
                <a:gd name="connsiteX0" fmla="*/ 0 w 1494463"/>
                <a:gd name="connsiteY0" fmla="*/ 89668 h 896678"/>
                <a:gd name="connsiteX1" fmla="*/ 89668 w 1494463"/>
                <a:gd name="connsiteY1" fmla="*/ 0 h 896678"/>
                <a:gd name="connsiteX2" fmla="*/ 1404795 w 1494463"/>
                <a:gd name="connsiteY2" fmla="*/ 0 h 896678"/>
                <a:gd name="connsiteX3" fmla="*/ 1494463 w 1494463"/>
                <a:gd name="connsiteY3" fmla="*/ 89668 h 896678"/>
                <a:gd name="connsiteX4" fmla="*/ 1494463 w 1494463"/>
                <a:gd name="connsiteY4" fmla="*/ 807010 h 896678"/>
                <a:gd name="connsiteX5" fmla="*/ 1404795 w 1494463"/>
                <a:gd name="connsiteY5" fmla="*/ 896678 h 896678"/>
                <a:gd name="connsiteX6" fmla="*/ 89668 w 1494463"/>
                <a:gd name="connsiteY6" fmla="*/ 896678 h 896678"/>
                <a:gd name="connsiteX7" fmla="*/ 0 w 1494463"/>
                <a:gd name="connsiteY7" fmla="*/ 807010 h 896678"/>
                <a:gd name="connsiteX8" fmla="*/ 0 w 1494463"/>
                <a:gd name="connsiteY8" fmla="*/ 89668 h 8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4463" h="896678">
                  <a:moveTo>
                    <a:pt x="0" y="89668"/>
                  </a:moveTo>
                  <a:cubicBezTo>
                    <a:pt x="0" y="40146"/>
                    <a:pt x="40146" y="0"/>
                    <a:pt x="89668" y="0"/>
                  </a:cubicBezTo>
                  <a:lnTo>
                    <a:pt x="1404795" y="0"/>
                  </a:lnTo>
                  <a:cubicBezTo>
                    <a:pt x="1454317" y="0"/>
                    <a:pt x="1494463" y="40146"/>
                    <a:pt x="1494463" y="89668"/>
                  </a:cubicBezTo>
                  <a:lnTo>
                    <a:pt x="1494463" y="807010"/>
                  </a:lnTo>
                  <a:cubicBezTo>
                    <a:pt x="1494463" y="856532"/>
                    <a:pt x="1454317" y="896678"/>
                    <a:pt x="1404795" y="896678"/>
                  </a:cubicBezTo>
                  <a:lnTo>
                    <a:pt x="89668" y="896678"/>
                  </a:lnTo>
                  <a:cubicBezTo>
                    <a:pt x="40146" y="896678"/>
                    <a:pt x="0" y="856532"/>
                    <a:pt x="0" y="807010"/>
                  </a:cubicBezTo>
                  <a:lnTo>
                    <a:pt x="0" y="89668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4843" tIns="94843" rIns="94843" bIns="94843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Load the interrupt handlers and device drivers</a:t>
              </a:r>
              <a:endParaRPr lang="en-US" sz="1800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91892" y="3006522"/>
              <a:ext cx="316826" cy="370626"/>
            </a:xfrm>
            <a:custGeom>
              <a:avLst/>
              <a:gdLst>
                <a:gd name="connsiteX0" fmla="*/ 0 w 316826"/>
                <a:gd name="connsiteY0" fmla="*/ 74125 h 370626"/>
                <a:gd name="connsiteX1" fmla="*/ 158413 w 316826"/>
                <a:gd name="connsiteY1" fmla="*/ 74125 h 370626"/>
                <a:gd name="connsiteX2" fmla="*/ 158413 w 316826"/>
                <a:gd name="connsiteY2" fmla="*/ 0 h 370626"/>
                <a:gd name="connsiteX3" fmla="*/ 316826 w 316826"/>
                <a:gd name="connsiteY3" fmla="*/ 185313 h 370626"/>
                <a:gd name="connsiteX4" fmla="*/ 158413 w 316826"/>
                <a:gd name="connsiteY4" fmla="*/ 370626 h 370626"/>
                <a:gd name="connsiteX5" fmla="*/ 158413 w 316826"/>
                <a:gd name="connsiteY5" fmla="*/ 296501 h 370626"/>
                <a:gd name="connsiteX6" fmla="*/ 0 w 316826"/>
                <a:gd name="connsiteY6" fmla="*/ 296501 h 370626"/>
                <a:gd name="connsiteX7" fmla="*/ 0 w 316826"/>
                <a:gd name="connsiteY7" fmla="*/ 74125 h 37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826" h="370626">
                  <a:moveTo>
                    <a:pt x="0" y="74125"/>
                  </a:moveTo>
                  <a:lnTo>
                    <a:pt x="158413" y="74125"/>
                  </a:lnTo>
                  <a:lnTo>
                    <a:pt x="158413" y="0"/>
                  </a:lnTo>
                  <a:lnTo>
                    <a:pt x="316826" y="185313"/>
                  </a:lnTo>
                  <a:lnTo>
                    <a:pt x="158413" y="370626"/>
                  </a:lnTo>
                  <a:lnTo>
                    <a:pt x="158413" y="296501"/>
                  </a:lnTo>
                  <a:lnTo>
                    <a:pt x="0" y="296501"/>
                  </a:lnTo>
                  <a:lnTo>
                    <a:pt x="0" y="7412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0" tIns="74125" rIns="95048" bIns="7412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958165" y="2743497"/>
              <a:ext cx="1494463" cy="896678"/>
            </a:xfrm>
            <a:custGeom>
              <a:avLst/>
              <a:gdLst>
                <a:gd name="connsiteX0" fmla="*/ 0 w 1494463"/>
                <a:gd name="connsiteY0" fmla="*/ 89668 h 896678"/>
                <a:gd name="connsiteX1" fmla="*/ 89668 w 1494463"/>
                <a:gd name="connsiteY1" fmla="*/ 0 h 896678"/>
                <a:gd name="connsiteX2" fmla="*/ 1404795 w 1494463"/>
                <a:gd name="connsiteY2" fmla="*/ 0 h 896678"/>
                <a:gd name="connsiteX3" fmla="*/ 1494463 w 1494463"/>
                <a:gd name="connsiteY3" fmla="*/ 89668 h 896678"/>
                <a:gd name="connsiteX4" fmla="*/ 1494463 w 1494463"/>
                <a:gd name="connsiteY4" fmla="*/ 807010 h 896678"/>
                <a:gd name="connsiteX5" fmla="*/ 1404795 w 1494463"/>
                <a:gd name="connsiteY5" fmla="*/ 896678 h 896678"/>
                <a:gd name="connsiteX6" fmla="*/ 89668 w 1494463"/>
                <a:gd name="connsiteY6" fmla="*/ 896678 h 896678"/>
                <a:gd name="connsiteX7" fmla="*/ 0 w 1494463"/>
                <a:gd name="connsiteY7" fmla="*/ 807010 h 896678"/>
                <a:gd name="connsiteX8" fmla="*/ 0 w 1494463"/>
                <a:gd name="connsiteY8" fmla="*/ 89668 h 8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4463" h="896678">
                  <a:moveTo>
                    <a:pt x="0" y="89668"/>
                  </a:moveTo>
                  <a:cubicBezTo>
                    <a:pt x="0" y="40146"/>
                    <a:pt x="40146" y="0"/>
                    <a:pt x="89668" y="0"/>
                  </a:cubicBezTo>
                  <a:lnTo>
                    <a:pt x="1404795" y="0"/>
                  </a:lnTo>
                  <a:cubicBezTo>
                    <a:pt x="1454317" y="0"/>
                    <a:pt x="1494463" y="40146"/>
                    <a:pt x="1494463" y="89668"/>
                  </a:cubicBezTo>
                  <a:lnTo>
                    <a:pt x="1494463" y="807010"/>
                  </a:lnTo>
                  <a:cubicBezTo>
                    <a:pt x="1494463" y="856532"/>
                    <a:pt x="1454317" y="896678"/>
                    <a:pt x="1404795" y="896678"/>
                  </a:cubicBezTo>
                  <a:lnTo>
                    <a:pt x="89668" y="896678"/>
                  </a:lnTo>
                  <a:cubicBezTo>
                    <a:pt x="40146" y="896678"/>
                    <a:pt x="0" y="856532"/>
                    <a:pt x="0" y="807010"/>
                  </a:cubicBezTo>
                  <a:lnTo>
                    <a:pt x="0" y="89668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4843" tIns="94843" rIns="94843" bIns="94843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Initialize registers and power management</a:t>
              </a:r>
              <a:endParaRPr lang="en-US" sz="18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520083" y="3771687"/>
              <a:ext cx="370626" cy="316826"/>
            </a:xfrm>
            <a:custGeom>
              <a:avLst/>
              <a:gdLst>
                <a:gd name="connsiteX0" fmla="*/ 0 w 316826"/>
                <a:gd name="connsiteY0" fmla="*/ 74125 h 370626"/>
                <a:gd name="connsiteX1" fmla="*/ 158413 w 316826"/>
                <a:gd name="connsiteY1" fmla="*/ 74125 h 370626"/>
                <a:gd name="connsiteX2" fmla="*/ 158413 w 316826"/>
                <a:gd name="connsiteY2" fmla="*/ 0 h 370626"/>
                <a:gd name="connsiteX3" fmla="*/ 316826 w 316826"/>
                <a:gd name="connsiteY3" fmla="*/ 185313 h 370626"/>
                <a:gd name="connsiteX4" fmla="*/ 158413 w 316826"/>
                <a:gd name="connsiteY4" fmla="*/ 370626 h 370626"/>
                <a:gd name="connsiteX5" fmla="*/ 158413 w 316826"/>
                <a:gd name="connsiteY5" fmla="*/ 296501 h 370626"/>
                <a:gd name="connsiteX6" fmla="*/ 0 w 316826"/>
                <a:gd name="connsiteY6" fmla="*/ 296501 h 370626"/>
                <a:gd name="connsiteX7" fmla="*/ 0 w 316826"/>
                <a:gd name="connsiteY7" fmla="*/ 74125 h 37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826" h="370626">
                  <a:moveTo>
                    <a:pt x="253461" y="0"/>
                  </a:moveTo>
                  <a:lnTo>
                    <a:pt x="253461" y="185313"/>
                  </a:lnTo>
                  <a:lnTo>
                    <a:pt x="316826" y="185313"/>
                  </a:lnTo>
                  <a:lnTo>
                    <a:pt x="158413" y="370626"/>
                  </a:lnTo>
                  <a:lnTo>
                    <a:pt x="0" y="185313"/>
                  </a:lnTo>
                  <a:lnTo>
                    <a:pt x="63365" y="185313"/>
                  </a:lnTo>
                  <a:lnTo>
                    <a:pt x="63365" y="0"/>
                  </a:lnTo>
                  <a:lnTo>
                    <a:pt x="253461" y="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74125" tIns="0" rIns="74125" bIns="95048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958165" y="4237960"/>
              <a:ext cx="1494463" cy="896678"/>
            </a:xfrm>
            <a:custGeom>
              <a:avLst/>
              <a:gdLst>
                <a:gd name="connsiteX0" fmla="*/ 0 w 1494463"/>
                <a:gd name="connsiteY0" fmla="*/ 89668 h 896678"/>
                <a:gd name="connsiteX1" fmla="*/ 89668 w 1494463"/>
                <a:gd name="connsiteY1" fmla="*/ 0 h 896678"/>
                <a:gd name="connsiteX2" fmla="*/ 1404795 w 1494463"/>
                <a:gd name="connsiteY2" fmla="*/ 0 h 896678"/>
                <a:gd name="connsiteX3" fmla="*/ 1494463 w 1494463"/>
                <a:gd name="connsiteY3" fmla="*/ 89668 h 896678"/>
                <a:gd name="connsiteX4" fmla="*/ 1494463 w 1494463"/>
                <a:gd name="connsiteY4" fmla="*/ 807010 h 896678"/>
                <a:gd name="connsiteX5" fmla="*/ 1404795 w 1494463"/>
                <a:gd name="connsiteY5" fmla="*/ 896678 h 896678"/>
                <a:gd name="connsiteX6" fmla="*/ 89668 w 1494463"/>
                <a:gd name="connsiteY6" fmla="*/ 896678 h 896678"/>
                <a:gd name="connsiteX7" fmla="*/ 0 w 1494463"/>
                <a:gd name="connsiteY7" fmla="*/ 807010 h 896678"/>
                <a:gd name="connsiteX8" fmla="*/ 0 w 1494463"/>
                <a:gd name="connsiteY8" fmla="*/ 89668 h 8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4463" h="896678">
                  <a:moveTo>
                    <a:pt x="0" y="89668"/>
                  </a:moveTo>
                  <a:cubicBezTo>
                    <a:pt x="0" y="40146"/>
                    <a:pt x="40146" y="0"/>
                    <a:pt x="89668" y="0"/>
                  </a:cubicBezTo>
                  <a:lnTo>
                    <a:pt x="1404795" y="0"/>
                  </a:lnTo>
                  <a:cubicBezTo>
                    <a:pt x="1454317" y="0"/>
                    <a:pt x="1494463" y="40146"/>
                    <a:pt x="1494463" y="89668"/>
                  </a:cubicBezTo>
                  <a:lnTo>
                    <a:pt x="1494463" y="807010"/>
                  </a:lnTo>
                  <a:cubicBezTo>
                    <a:pt x="1494463" y="856532"/>
                    <a:pt x="1454317" y="896678"/>
                    <a:pt x="1404795" y="896678"/>
                  </a:cubicBezTo>
                  <a:lnTo>
                    <a:pt x="89668" y="896678"/>
                  </a:lnTo>
                  <a:cubicBezTo>
                    <a:pt x="40146" y="896678"/>
                    <a:pt x="0" y="856532"/>
                    <a:pt x="0" y="807010"/>
                  </a:cubicBezTo>
                  <a:lnTo>
                    <a:pt x="0" y="89668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4843" tIns="94843" rIns="94843" bIns="94843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Perform the power-on self-test (POST)</a:t>
              </a:r>
              <a:endParaRPr lang="en-US" sz="1800" kern="1200" dirty="0"/>
            </a:p>
          </p:txBody>
        </p:sp>
        <p:sp>
          <p:nvSpPr>
            <p:cNvPr id="18" name="Freeform 17"/>
            <p:cNvSpPr/>
            <p:nvPr/>
          </p:nvSpPr>
          <p:spPr>
            <a:xfrm rot="21600000">
              <a:off x="5509826" y="4500986"/>
              <a:ext cx="316826" cy="370627"/>
            </a:xfrm>
            <a:custGeom>
              <a:avLst/>
              <a:gdLst>
                <a:gd name="connsiteX0" fmla="*/ 0 w 316826"/>
                <a:gd name="connsiteY0" fmla="*/ 74125 h 370626"/>
                <a:gd name="connsiteX1" fmla="*/ 158413 w 316826"/>
                <a:gd name="connsiteY1" fmla="*/ 74125 h 370626"/>
                <a:gd name="connsiteX2" fmla="*/ 158413 w 316826"/>
                <a:gd name="connsiteY2" fmla="*/ 0 h 370626"/>
                <a:gd name="connsiteX3" fmla="*/ 316826 w 316826"/>
                <a:gd name="connsiteY3" fmla="*/ 185313 h 370626"/>
                <a:gd name="connsiteX4" fmla="*/ 158413 w 316826"/>
                <a:gd name="connsiteY4" fmla="*/ 370626 h 370626"/>
                <a:gd name="connsiteX5" fmla="*/ 158413 w 316826"/>
                <a:gd name="connsiteY5" fmla="*/ 296501 h 370626"/>
                <a:gd name="connsiteX6" fmla="*/ 0 w 316826"/>
                <a:gd name="connsiteY6" fmla="*/ 296501 h 370626"/>
                <a:gd name="connsiteX7" fmla="*/ 0 w 316826"/>
                <a:gd name="connsiteY7" fmla="*/ 74125 h 37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826" h="370626">
                  <a:moveTo>
                    <a:pt x="316826" y="296501"/>
                  </a:moveTo>
                  <a:lnTo>
                    <a:pt x="158413" y="296501"/>
                  </a:lnTo>
                  <a:lnTo>
                    <a:pt x="158413" y="370626"/>
                  </a:lnTo>
                  <a:lnTo>
                    <a:pt x="0" y="185313"/>
                  </a:lnTo>
                  <a:lnTo>
                    <a:pt x="158413" y="0"/>
                  </a:lnTo>
                  <a:lnTo>
                    <a:pt x="158413" y="74125"/>
                  </a:lnTo>
                  <a:lnTo>
                    <a:pt x="316826" y="74125"/>
                  </a:lnTo>
                  <a:lnTo>
                    <a:pt x="316826" y="29650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048" tIns="74125" rIns="0" bIns="74126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865916" y="4237960"/>
              <a:ext cx="1494463" cy="896678"/>
            </a:xfrm>
            <a:custGeom>
              <a:avLst/>
              <a:gdLst>
                <a:gd name="connsiteX0" fmla="*/ 0 w 1494463"/>
                <a:gd name="connsiteY0" fmla="*/ 89668 h 896678"/>
                <a:gd name="connsiteX1" fmla="*/ 89668 w 1494463"/>
                <a:gd name="connsiteY1" fmla="*/ 0 h 896678"/>
                <a:gd name="connsiteX2" fmla="*/ 1404795 w 1494463"/>
                <a:gd name="connsiteY2" fmla="*/ 0 h 896678"/>
                <a:gd name="connsiteX3" fmla="*/ 1494463 w 1494463"/>
                <a:gd name="connsiteY3" fmla="*/ 89668 h 896678"/>
                <a:gd name="connsiteX4" fmla="*/ 1494463 w 1494463"/>
                <a:gd name="connsiteY4" fmla="*/ 807010 h 896678"/>
                <a:gd name="connsiteX5" fmla="*/ 1404795 w 1494463"/>
                <a:gd name="connsiteY5" fmla="*/ 896678 h 896678"/>
                <a:gd name="connsiteX6" fmla="*/ 89668 w 1494463"/>
                <a:gd name="connsiteY6" fmla="*/ 896678 h 896678"/>
                <a:gd name="connsiteX7" fmla="*/ 0 w 1494463"/>
                <a:gd name="connsiteY7" fmla="*/ 807010 h 896678"/>
                <a:gd name="connsiteX8" fmla="*/ 0 w 1494463"/>
                <a:gd name="connsiteY8" fmla="*/ 89668 h 8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4463" h="896678">
                  <a:moveTo>
                    <a:pt x="0" y="89668"/>
                  </a:moveTo>
                  <a:cubicBezTo>
                    <a:pt x="0" y="40146"/>
                    <a:pt x="40146" y="0"/>
                    <a:pt x="89668" y="0"/>
                  </a:cubicBezTo>
                  <a:lnTo>
                    <a:pt x="1404795" y="0"/>
                  </a:lnTo>
                  <a:cubicBezTo>
                    <a:pt x="1454317" y="0"/>
                    <a:pt x="1494463" y="40146"/>
                    <a:pt x="1494463" y="89668"/>
                  </a:cubicBezTo>
                  <a:lnTo>
                    <a:pt x="1494463" y="807010"/>
                  </a:lnTo>
                  <a:cubicBezTo>
                    <a:pt x="1494463" y="856532"/>
                    <a:pt x="1454317" y="896678"/>
                    <a:pt x="1404795" y="896678"/>
                  </a:cubicBezTo>
                  <a:lnTo>
                    <a:pt x="89668" y="896678"/>
                  </a:lnTo>
                  <a:cubicBezTo>
                    <a:pt x="40146" y="896678"/>
                    <a:pt x="0" y="856532"/>
                    <a:pt x="0" y="807010"/>
                  </a:cubicBezTo>
                  <a:lnTo>
                    <a:pt x="0" y="89668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4843" tIns="94843" rIns="94843" bIns="94843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Display system settings</a:t>
              </a:r>
              <a:endParaRPr lang="en-US" sz="1800" kern="1200" dirty="0"/>
            </a:p>
          </p:txBody>
        </p:sp>
        <p:sp>
          <p:nvSpPr>
            <p:cNvPr id="20" name="Freeform 19"/>
            <p:cNvSpPr/>
            <p:nvPr/>
          </p:nvSpPr>
          <p:spPr>
            <a:xfrm rot="21600000">
              <a:off x="3417577" y="4500985"/>
              <a:ext cx="316827" cy="370627"/>
            </a:xfrm>
            <a:custGeom>
              <a:avLst/>
              <a:gdLst>
                <a:gd name="connsiteX0" fmla="*/ 0 w 316826"/>
                <a:gd name="connsiteY0" fmla="*/ 74125 h 370626"/>
                <a:gd name="connsiteX1" fmla="*/ 158413 w 316826"/>
                <a:gd name="connsiteY1" fmla="*/ 74125 h 370626"/>
                <a:gd name="connsiteX2" fmla="*/ 158413 w 316826"/>
                <a:gd name="connsiteY2" fmla="*/ 0 h 370626"/>
                <a:gd name="connsiteX3" fmla="*/ 316826 w 316826"/>
                <a:gd name="connsiteY3" fmla="*/ 185313 h 370626"/>
                <a:gd name="connsiteX4" fmla="*/ 158413 w 316826"/>
                <a:gd name="connsiteY4" fmla="*/ 370626 h 370626"/>
                <a:gd name="connsiteX5" fmla="*/ 158413 w 316826"/>
                <a:gd name="connsiteY5" fmla="*/ 296501 h 370626"/>
                <a:gd name="connsiteX6" fmla="*/ 0 w 316826"/>
                <a:gd name="connsiteY6" fmla="*/ 296501 h 370626"/>
                <a:gd name="connsiteX7" fmla="*/ 0 w 316826"/>
                <a:gd name="connsiteY7" fmla="*/ 74125 h 37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826" h="370626">
                  <a:moveTo>
                    <a:pt x="316826" y="296501"/>
                  </a:moveTo>
                  <a:lnTo>
                    <a:pt x="158413" y="296501"/>
                  </a:lnTo>
                  <a:lnTo>
                    <a:pt x="158413" y="370626"/>
                  </a:lnTo>
                  <a:lnTo>
                    <a:pt x="0" y="185313"/>
                  </a:lnTo>
                  <a:lnTo>
                    <a:pt x="158413" y="0"/>
                  </a:lnTo>
                  <a:lnTo>
                    <a:pt x="158413" y="74125"/>
                  </a:lnTo>
                  <a:lnTo>
                    <a:pt x="316826" y="74125"/>
                  </a:lnTo>
                  <a:lnTo>
                    <a:pt x="316826" y="29650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048" tIns="74126" rIns="1" bIns="7412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773667" y="4237960"/>
              <a:ext cx="1494463" cy="896678"/>
            </a:xfrm>
            <a:custGeom>
              <a:avLst/>
              <a:gdLst>
                <a:gd name="connsiteX0" fmla="*/ 0 w 1494463"/>
                <a:gd name="connsiteY0" fmla="*/ 89668 h 896678"/>
                <a:gd name="connsiteX1" fmla="*/ 89668 w 1494463"/>
                <a:gd name="connsiteY1" fmla="*/ 0 h 896678"/>
                <a:gd name="connsiteX2" fmla="*/ 1404795 w 1494463"/>
                <a:gd name="connsiteY2" fmla="*/ 0 h 896678"/>
                <a:gd name="connsiteX3" fmla="*/ 1494463 w 1494463"/>
                <a:gd name="connsiteY3" fmla="*/ 89668 h 896678"/>
                <a:gd name="connsiteX4" fmla="*/ 1494463 w 1494463"/>
                <a:gd name="connsiteY4" fmla="*/ 807010 h 896678"/>
                <a:gd name="connsiteX5" fmla="*/ 1404795 w 1494463"/>
                <a:gd name="connsiteY5" fmla="*/ 896678 h 896678"/>
                <a:gd name="connsiteX6" fmla="*/ 89668 w 1494463"/>
                <a:gd name="connsiteY6" fmla="*/ 896678 h 896678"/>
                <a:gd name="connsiteX7" fmla="*/ 0 w 1494463"/>
                <a:gd name="connsiteY7" fmla="*/ 807010 h 896678"/>
                <a:gd name="connsiteX8" fmla="*/ 0 w 1494463"/>
                <a:gd name="connsiteY8" fmla="*/ 89668 h 8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4463" h="896678">
                  <a:moveTo>
                    <a:pt x="0" y="89668"/>
                  </a:moveTo>
                  <a:cubicBezTo>
                    <a:pt x="0" y="40146"/>
                    <a:pt x="40146" y="0"/>
                    <a:pt x="89668" y="0"/>
                  </a:cubicBezTo>
                  <a:lnTo>
                    <a:pt x="1404795" y="0"/>
                  </a:lnTo>
                  <a:cubicBezTo>
                    <a:pt x="1454317" y="0"/>
                    <a:pt x="1494463" y="40146"/>
                    <a:pt x="1494463" y="89668"/>
                  </a:cubicBezTo>
                  <a:lnTo>
                    <a:pt x="1494463" y="807010"/>
                  </a:lnTo>
                  <a:cubicBezTo>
                    <a:pt x="1494463" y="856532"/>
                    <a:pt x="1454317" y="896678"/>
                    <a:pt x="1404795" y="896678"/>
                  </a:cubicBezTo>
                  <a:lnTo>
                    <a:pt x="89668" y="896678"/>
                  </a:lnTo>
                  <a:cubicBezTo>
                    <a:pt x="40146" y="896678"/>
                    <a:pt x="0" y="856532"/>
                    <a:pt x="0" y="807010"/>
                  </a:cubicBezTo>
                  <a:lnTo>
                    <a:pt x="0" y="89668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4843" tIns="94843" rIns="94843" bIns="94843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Determine which devices are bootable</a:t>
              </a:r>
              <a:endParaRPr lang="en-US" sz="1800" kern="12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2335585" y="5266151"/>
              <a:ext cx="370626" cy="316826"/>
            </a:xfrm>
            <a:custGeom>
              <a:avLst/>
              <a:gdLst>
                <a:gd name="connsiteX0" fmla="*/ 0 w 316826"/>
                <a:gd name="connsiteY0" fmla="*/ 74125 h 370626"/>
                <a:gd name="connsiteX1" fmla="*/ 158413 w 316826"/>
                <a:gd name="connsiteY1" fmla="*/ 74125 h 370626"/>
                <a:gd name="connsiteX2" fmla="*/ 158413 w 316826"/>
                <a:gd name="connsiteY2" fmla="*/ 0 h 370626"/>
                <a:gd name="connsiteX3" fmla="*/ 316826 w 316826"/>
                <a:gd name="connsiteY3" fmla="*/ 185313 h 370626"/>
                <a:gd name="connsiteX4" fmla="*/ 158413 w 316826"/>
                <a:gd name="connsiteY4" fmla="*/ 370626 h 370626"/>
                <a:gd name="connsiteX5" fmla="*/ 158413 w 316826"/>
                <a:gd name="connsiteY5" fmla="*/ 296501 h 370626"/>
                <a:gd name="connsiteX6" fmla="*/ 0 w 316826"/>
                <a:gd name="connsiteY6" fmla="*/ 296501 h 370626"/>
                <a:gd name="connsiteX7" fmla="*/ 0 w 316826"/>
                <a:gd name="connsiteY7" fmla="*/ 74125 h 37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826" h="370626">
                  <a:moveTo>
                    <a:pt x="253461" y="0"/>
                  </a:moveTo>
                  <a:lnTo>
                    <a:pt x="253461" y="185313"/>
                  </a:lnTo>
                  <a:lnTo>
                    <a:pt x="316826" y="185313"/>
                  </a:lnTo>
                  <a:lnTo>
                    <a:pt x="158413" y="370626"/>
                  </a:lnTo>
                  <a:lnTo>
                    <a:pt x="0" y="185313"/>
                  </a:lnTo>
                  <a:lnTo>
                    <a:pt x="63365" y="185313"/>
                  </a:lnTo>
                  <a:lnTo>
                    <a:pt x="63365" y="0"/>
                  </a:lnTo>
                  <a:lnTo>
                    <a:pt x="253461" y="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74125" tIns="0" rIns="74125" bIns="95048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773667" y="5732424"/>
              <a:ext cx="1494463" cy="896678"/>
            </a:xfrm>
            <a:custGeom>
              <a:avLst/>
              <a:gdLst>
                <a:gd name="connsiteX0" fmla="*/ 0 w 1494463"/>
                <a:gd name="connsiteY0" fmla="*/ 89668 h 896678"/>
                <a:gd name="connsiteX1" fmla="*/ 89668 w 1494463"/>
                <a:gd name="connsiteY1" fmla="*/ 0 h 896678"/>
                <a:gd name="connsiteX2" fmla="*/ 1404795 w 1494463"/>
                <a:gd name="connsiteY2" fmla="*/ 0 h 896678"/>
                <a:gd name="connsiteX3" fmla="*/ 1494463 w 1494463"/>
                <a:gd name="connsiteY3" fmla="*/ 89668 h 896678"/>
                <a:gd name="connsiteX4" fmla="*/ 1494463 w 1494463"/>
                <a:gd name="connsiteY4" fmla="*/ 807010 h 896678"/>
                <a:gd name="connsiteX5" fmla="*/ 1404795 w 1494463"/>
                <a:gd name="connsiteY5" fmla="*/ 896678 h 896678"/>
                <a:gd name="connsiteX6" fmla="*/ 89668 w 1494463"/>
                <a:gd name="connsiteY6" fmla="*/ 896678 h 896678"/>
                <a:gd name="connsiteX7" fmla="*/ 0 w 1494463"/>
                <a:gd name="connsiteY7" fmla="*/ 807010 h 896678"/>
                <a:gd name="connsiteX8" fmla="*/ 0 w 1494463"/>
                <a:gd name="connsiteY8" fmla="*/ 89668 h 8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4463" h="896678">
                  <a:moveTo>
                    <a:pt x="0" y="89668"/>
                  </a:moveTo>
                  <a:cubicBezTo>
                    <a:pt x="0" y="40146"/>
                    <a:pt x="40146" y="0"/>
                    <a:pt x="89668" y="0"/>
                  </a:cubicBezTo>
                  <a:lnTo>
                    <a:pt x="1404795" y="0"/>
                  </a:lnTo>
                  <a:cubicBezTo>
                    <a:pt x="1454317" y="0"/>
                    <a:pt x="1494463" y="40146"/>
                    <a:pt x="1494463" y="89668"/>
                  </a:cubicBezTo>
                  <a:lnTo>
                    <a:pt x="1494463" y="807010"/>
                  </a:lnTo>
                  <a:cubicBezTo>
                    <a:pt x="1494463" y="856532"/>
                    <a:pt x="1454317" y="896678"/>
                    <a:pt x="1404795" y="896678"/>
                  </a:cubicBezTo>
                  <a:lnTo>
                    <a:pt x="89668" y="896678"/>
                  </a:lnTo>
                  <a:cubicBezTo>
                    <a:pt x="40146" y="896678"/>
                    <a:pt x="0" y="856532"/>
                    <a:pt x="0" y="807010"/>
                  </a:cubicBezTo>
                  <a:lnTo>
                    <a:pt x="0" y="89668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4843" tIns="94843" rIns="94843" bIns="94843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Initiate the bootstrap sequence</a:t>
              </a:r>
              <a:endParaRPr lang="en-US" sz="1800" kern="1200" dirty="0"/>
            </a:p>
          </p:txBody>
        </p:sp>
      </p:grp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68096" y="585216"/>
            <a:ext cx="7290054" cy="110017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Understanding the Boot Sequence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616699" y="1560179"/>
            <a:ext cx="744145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When you turn on your computer, the BIOS does several things. This is its usual sequence:</a:t>
            </a:r>
          </a:p>
        </p:txBody>
      </p:sp>
    </p:spTree>
    <p:extLst>
      <p:ext uri="{BB962C8B-B14F-4D97-AF65-F5344CB8AC3E}">
        <p14:creationId xmlns:p14="http://schemas.microsoft.com/office/powerpoint/2010/main" val="322751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Startup in Windows NT and Later (continued)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Windows XP System Files</a:t>
            </a:r>
          </a:p>
        </p:txBody>
      </p:sp>
      <p:pic>
        <p:nvPicPr>
          <p:cNvPr id="76804" name="Picture 2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2636838"/>
            <a:ext cx="77374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3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4027488"/>
            <a:ext cx="77470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Startup in Windows NT and Later (continued)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772107" y="2286000"/>
            <a:ext cx="7620002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Contamination Concerns with Windows XP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When you start a Windows XP NTFS workstation, several files are accessed immediately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The last access date and time stamp for the files change to the current date and time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Destroys any potential evidence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That shows when a Windows XP workstation was last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Understanding MS-DOS Startup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Understanding MS-DOS Startup Tasks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748043" y="2120927"/>
            <a:ext cx="7766304" cy="4023360"/>
          </a:xfrm>
        </p:spPr>
        <p:txBody>
          <a:bodyPr>
            <a:normAutofit/>
          </a:bodyPr>
          <a:lstStyle/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Two files are used to configure MS-DOS at startup: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b="1" dirty="0" smtClean="0"/>
              <a:t>Config.sys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A text file containing commands that typically run only at system startup to enhance the computer’s DOS configuration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b="1" dirty="0" smtClean="0"/>
              <a:t>Autoexec.bat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A batch file containing customized settings for MS-DOS that runs automatically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Io.sys is the first file loaded after the ROM bootstrap loader finds the disk drive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Understanding MS-DOS Startup Tasks (continued)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286000"/>
            <a:ext cx="7537704" cy="4023360"/>
          </a:xfrm>
        </p:spPr>
        <p:txBody>
          <a:bodyPr>
            <a:normAutofit/>
          </a:bodyPr>
          <a:lstStyle/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Msdos.sys is the second program to load into RAM immediately after Io.sys</a:t>
            </a:r>
          </a:p>
          <a:p>
            <a:pPr marL="625475" lvl="2" indent="-314325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It looks for the Config.sys file to configure device drivers and other settings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Msdos.sys then loads Command.com</a:t>
            </a:r>
          </a:p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2800" dirty="0"/>
              <a:t>As the loading of Command.com nears completion, Msdos.sys looks for and loads Autoexec.bat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Disk Operating Systems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764084" y="2048737"/>
            <a:ext cx="7770315" cy="42758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Control Program for Microprocessors (CP/M)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First nonspecific microcomputer OS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Created by Digital Research in 1970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8-inch floppy drives; no support for hard drives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Digital Research Disk Operating System (DR-DOS)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Developed in 1988 to compete with MS-DOS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Used FAT12 and FAT16 and had a richer command environment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Disk Operating Systems (continued)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2286000"/>
            <a:ext cx="7290055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Personal Computer Disk Operating System (PC-DOS)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Created by Microsoft under contract for IBM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PC-DOS works much like MS-DOS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Understanding Virtual Machines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Understanding Virtual Machines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744033" y="1905000"/>
            <a:ext cx="7690104" cy="388077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Virtual machine</a:t>
            </a:r>
            <a:endParaRPr lang="en-US" altLang="en-US" sz="2800" dirty="0" smtClean="0"/>
          </a:p>
          <a:p>
            <a:pPr marL="625475" lvl="2" indent="-314325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Allows you to create a representation of another computer on an existing physical computer</a:t>
            </a:r>
          </a:p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A virtual machine is just a few files on your hard drive</a:t>
            </a:r>
          </a:p>
          <a:p>
            <a:pPr marL="625475" lvl="2" indent="-314325">
              <a:buFont typeface="Wingdings" panose="05000000000000000000" pitchFamily="2" charset="2"/>
              <a:buChar char="q"/>
            </a:pPr>
            <a:r>
              <a:rPr lang="en-US" altLang="en-US" sz="2400" dirty="0"/>
              <a:t>Must allocate space to it</a:t>
            </a:r>
          </a:p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2800" dirty="0"/>
              <a:t>A virtual machine recognizes components of the physical machine it’s loaded on</a:t>
            </a:r>
          </a:p>
          <a:p>
            <a:pPr marL="625475" lvl="2" indent="-314325">
              <a:buFont typeface="Wingdings" panose="05000000000000000000" pitchFamily="2" charset="2"/>
              <a:buChar char="q"/>
            </a:pPr>
            <a:r>
              <a:rPr lang="en-US" altLang="en-US" sz="2400" dirty="0"/>
              <a:t>Virtual OS is limited by the physical machine’s 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7086600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8096" y="533400"/>
            <a:ext cx="7290054" cy="1499616"/>
          </a:xfrm>
        </p:spPr>
        <p:txBody>
          <a:bodyPr/>
          <a:lstStyle/>
          <a:p>
            <a:pPr eaLnBrk="1" hangingPunct="1"/>
            <a:r>
              <a:rPr lang="en-US" altLang="en-US" smtClean="0"/>
              <a:t>Understanding the Boot Sequence (continued)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133600"/>
            <a:ext cx="7918704" cy="4023360"/>
          </a:xfrm>
        </p:spPr>
        <p:txBody>
          <a:bodyPr>
            <a:normAutofit/>
          </a:bodyPr>
          <a:lstStyle/>
          <a:p>
            <a:r>
              <a:rPr lang="en-US" altLang="en-US" sz="3200" b="1" dirty="0" smtClean="0"/>
              <a:t>Bootstrap process</a:t>
            </a:r>
          </a:p>
          <a:p>
            <a:pPr lvl="1"/>
            <a:r>
              <a:rPr lang="en-US" altLang="en-US" sz="2800" dirty="0" smtClean="0"/>
              <a:t>Contained in ROM, tells the computer how to proceed</a:t>
            </a:r>
          </a:p>
          <a:p>
            <a:pPr lvl="1"/>
            <a:r>
              <a:rPr lang="en-US" altLang="en-US" sz="2800" dirty="0" smtClean="0"/>
              <a:t>Displays the key or keys you press to open the CMOS setup screen</a:t>
            </a:r>
          </a:p>
          <a:p>
            <a:pPr lvl="2"/>
            <a:r>
              <a:rPr lang="en-US" altLang="en-US" sz="2400" dirty="0" smtClean="0"/>
              <a:t>Could be Delete, F2, F10, </a:t>
            </a:r>
            <a:r>
              <a:rPr lang="en-US" altLang="en-US" sz="2400" dirty="0" err="1" smtClean="0"/>
              <a:t>Ctrl+Alt+Insert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Ctrl+A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Ctrl+S</a:t>
            </a:r>
            <a:r>
              <a:rPr lang="en-US" altLang="en-US" sz="2400" dirty="0" smtClean="0"/>
              <a:t>, Ctrl+F1, or something else</a:t>
            </a:r>
          </a:p>
          <a:p>
            <a:r>
              <a:rPr lang="en-US" altLang="en-US" sz="3200" dirty="0" smtClean="0"/>
              <a:t>CMOS should be modified to boot from a forensic floppy disk or CD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Understanding Virtual Machines (continued)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209800"/>
            <a:ext cx="7290055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In computer forensics</a:t>
            </a:r>
          </a:p>
          <a:p>
            <a:pPr marL="577850" lvl="2" indent="-266700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Virtual machines make it possible to restore a suspect drive on your virtual machine</a:t>
            </a:r>
          </a:p>
          <a:p>
            <a:pPr lvl="4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And run nonstandard software the suspect might have loaded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From a network forensics standpoint, you need to be aware of some potential issues, such as:</a:t>
            </a:r>
          </a:p>
          <a:p>
            <a:pPr marL="577850" lvl="2" indent="-266700">
              <a:buFont typeface="Wingdings" panose="05000000000000000000" pitchFamily="2" charset="2"/>
              <a:buChar char="q"/>
            </a:pPr>
            <a:r>
              <a:rPr lang="en-US" altLang="en-US" sz="2400" dirty="0"/>
              <a:t>A virtual machine used to attack another system or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a Virtual Machine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84832"/>
            <a:ext cx="7391400" cy="3880773"/>
          </a:xfrm>
        </p:spPr>
        <p:txBody>
          <a:bodyPr>
            <a:normAutofit/>
          </a:bodyPr>
          <a:lstStyle/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Popular applications for creating virtual machines</a:t>
            </a:r>
          </a:p>
          <a:p>
            <a:pPr marL="577850" lvl="2" indent="-26670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VMware, Microsoft Virtual PC, Oracle </a:t>
            </a:r>
            <a:r>
              <a:rPr lang="en-US" altLang="en-US" sz="2800" dirty="0" err="1" smtClean="0"/>
              <a:t>VirtualBox</a:t>
            </a:r>
            <a:endParaRPr lang="en-US" altLang="en-US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Using Virtual PC</a:t>
            </a:r>
          </a:p>
          <a:p>
            <a:pPr marL="577850" lvl="2" indent="-266700">
              <a:buFont typeface="Wingdings" panose="05000000000000000000" pitchFamily="2" charset="2"/>
              <a:buChar char="q"/>
            </a:pPr>
            <a:r>
              <a:rPr lang="en-US" altLang="en-US" sz="2800" dirty="0"/>
              <a:t>You must download and install Virtual PC 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a Virtual Machine (continued)</a:t>
            </a:r>
          </a:p>
        </p:txBody>
      </p:sp>
      <p:pic>
        <p:nvPicPr>
          <p:cNvPr id="9113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99227"/>
            <a:ext cx="5181600" cy="436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a Virtual Machine (continued)</a:t>
            </a:r>
          </a:p>
        </p:txBody>
      </p:sp>
      <p:pic>
        <p:nvPicPr>
          <p:cNvPr id="9216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81200"/>
            <a:ext cx="5715000" cy="300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a Virtual Machine (continued)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796170" y="2148359"/>
            <a:ext cx="7433430" cy="4267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You need an ISO image of an OS</a:t>
            </a:r>
          </a:p>
          <a:p>
            <a:pPr marL="685800" lvl="1" indent="-288925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Because no OSs are provided with Virtual PC</a:t>
            </a:r>
          </a:p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Virtual PC creates two files for each virtual machine:</a:t>
            </a:r>
          </a:p>
          <a:p>
            <a:pPr marL="685800" lvl="1" indent="-288925">
              <a:buFont typeface="Wingdings" panose="05000000000000000000" pitchFamily="2" charset="2"/>
              <a:buChar char="q"/>
            </a:pPr>
            <a:r>
              <a:rPr lang="en-US" altLang="en-US" sz="2000" dirty="0"/>
              <a:t>A .</a:t>
            </a:r>
            <a:r>
              <a:rPr lang="en-US" altLang="en-US" sz="2000" dirty="0" err="1"/>
              <a:t>vhd</a:t>
            </a:r>
            <a:r>
              <a:rPr lang="en-US" altLang="en-US" sz="2000" dirty="0"/>
              <a:t> file, which is the actual virtual hard disk</a:t>
            </a:r>
          </a:p>
          <a:p>
            <a:pPr marL="685800" lvl="1" indent="-288925">
              <a:buFont typeface="Wingdings" panose="05000000000000000000" pitchFamily="2" charset="2"/>
              <a:buChar char="q"/>
            </a:pPr>
            <a:r>
              <a:rPr lang="en-US" altLang="en-US" sz="2000" dirty="0"/>
              <a:t>A .</a:t>
            </a:r>
            <a:r>
              <a:rPr lang="en-US" altLang="en-US" sz="2000" dirty="0" err="1"/>
              <a:t>vmc</a:t>
            </a:r>
            <a:r>
              <a:rPr lang="en-US" altLang="en-US" sz="2000" dirty="0"/>
              <a:t> file, which keeps track of configurations you make to that disk</a:t>
            </a:r>
          </a:p>
          <a:p>
            <a:pPr marL="349250" indent="-349250">
              <a:buFont typeface="Wingdings" panose="05000000000000000000" pitchFamily="2" charset="2"/>
              <a:buChar char="q"/>
            </a:pPr>
            <a:r>
              <a:rPr lang="en-US" altLang="en-US" sz="2800" dirty="0"/>
              <a:t>See what type of physical machine your virtual machine thinks it’s running</a:t>
            </a:r>
          </a:p>
          <a:p>
            <a:pPr marL="685800" lvl="1" indent="-288925">
              <a:buFont typeface="Wingdings" panose="05000000000000000000" pitchFamily="2" charset="2"/>
              <a:buChar char="q"/>
            </a:pPr>
            <a:r>
              <a:rPr lang="en-US" altLang="en-US" sz="2000" dirty="0"/>
              <a:t>Open the Virtual PC Console, and click Settings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a Virtual Machine (continued)</a:t>
            </a:r>
          </a:p>
        </p:txBody>
      </p:sp>
      <p:pic>
        <p:nvPicPr>
          <p:cNvPr id="942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" y="1752600"/>
            <a:ext cx="66294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a Virtual Machine (continued)</a:t>
            </a:r>
          </a:p>
        </p:txBody>
      </p:sp>
      <p:pic>
        <p:nvPicPr>
          <p:cNvPr id="952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457200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4953000"/>
            <a:ext cx="6248400" cy="1752600"/>
          </a:xfrm>
        </p:spPr>
        <p:txBody>
          <a:bodyPr/>
          <a:lstStyle/>
          <a:p>
            <a:pPr>
              <a:defRPr/>
            </a:pPr>
            <a:r>
              <a:rPr lang="en-US" altLang="en-US" sz="3600" b="1" dirty="0" smtClean="0"/>
              <a:t>Macintosh </a:t>
            </a:r>
            <a:r>
              <a:rPr lang="en-US" altLang="en-US" sz="3600" b="1" dirty="0"/>
              <a:t>and Linux Boot Processes and File Systems</a:t>
            </a:r>
            <a:r>
              <a:rPr lang="en-US" altLang="en-US" sz="3600" i="1" dirty="0"/>
              <a:t/>
            </a:r>
            <a:br>
              <a:rPr lang="en-US" altLang="en-US" sz="3600" i="1" dirty="0"/>
            </a:br>
            <a:endParaRPr lang="en-US" sz="4000" b="1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77000" y="5029200"/>
            <a:ext cx="2237509" cy="1371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3400" b="0" i="1" dirty="0" smtClean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100536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2084832"/>
            <a:ext cx="6347714" cy="3880773"/>
          </a:xfrm>
        </p:spPr>
        <p:txBody>
          <a:bodyPr>
            <a:normAutofit/>
          </a:bodyPr>
          <a:lstStyle/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Explain Macintosh file structures and the boot process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Explain UNIX and Linux disk structures and boot processes</a:t>
            </a:r>
          </a:p>
          <a:p>
            <a:pPr marL="396875" indent="-396875">
              <a:buFont typeface="Wingdings" panose="05000000000000000000" pitchFamily="2" charset="2"/>
              <a:buChar char="q"/>
            </a:pPr>
            <a:r>
              <a:rPr lang="en-US" altLang="en-US" sz="2800" dirty="0"/>
              <a:t>Describe other disk structures</a:t>
            </a:r>
          </a:p>
        </p:txBody>
      </p:sp>
    </p:spTree>
    <p:extLst>
      <p:ext uri="{BB962C8B-B14F-4D97-AF65-F5344CB8AC3E}">
        <p14:creationId xmlns:p14="http://schemas.microsoft.com/office/powerpoint/2010/main" val="30554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800600"/>
            <a:ext cx="5826719" cy="164630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Understanding the Macintosh File Structure and Boot Process</a:t>
            </a:r>
          </a:p>
        </p:txBody>
      </p:sp>
    </p:spTree>
    <p:extLst>
      <p:ext uri="{BB962C8B-B14F-4D97-AF65-F5344CB8AC3E}">
        <p14:creationId xmlns:p14="http://schemas.microsoft.com/office/powerpoint/2010/main" val="37484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BIOS Setup Utility</a:t>
            </a:r>
          </a:p>
        </p:txBody>
      </p:sp>
      <p:pic>
        <p:nvPicPr>
          <p:cNvPr id="10243" name="Picture 4" descr="C:\Users\Sam\Pictures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84832"/>
            <a:ext cx="6629400" cy="385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mtClean="0"/>
              <a:t>Understanding the Macintosh File Structure and Boot Process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68096" y="2209800"/>
            <a:ext cx="6477001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3200" dirty="0" smtClean="0"/>
              <a:t>Mac OS X version 10.5 - Leopard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Darwin core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BSD UNIX</a:t>
            </a:r>
            <a:r>
              <a:rPr lang="en-US" altLang="en-US" sz="2800" dirty="0" smtClean="0"/>
              <a:t>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4594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mtClean="0"/>
              <a:t>Understanding the Macintosh File Structure and Boot Process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784138" y="2108895"/>
            <a:ext cx="7010400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Mac OS 9 &amp; earlier used: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Hierarchical File System (HFS)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Files stored in nested directories (folders)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Extended Format File System (HFS+)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Introduced with Mac OS 8.1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Supports smaller file sizes on larger volumes, resulting in more efficient disk use</a:t>
            </a:r>
          </a:p>
        </p:txBody>
      </p:sp>
    </p:spTree>
    <p:extLst>
      <p:ext uri="{BB962C8B-B14F-4D97-AF65-F5344CB8AC3E}">
        <p14:creationId xmlns:p14="http://schemas.microsoft.com/office/powerpoint/2010/main" val="15452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Understanding the Macintosh File Structure and Boot Process (continued)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209800"/>
            <a:ext cx="7543800" cy="3880773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File Manager</a:t>
            </a:r>
            <a:r>
              <a:rPr lang="en-US" altLang="en-US" sz="2800" dirty="0" smtClean="0"/>
              <a:t> utility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Reading, writing, and storing data to physical media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Finder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Keeps track of files and maintain users’ desktops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 older Mac OSs, a file consists of two parts: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Data fork</a:t>
            </a:r>
            <a:r>
              <a:rPr lang="en-US" altLang="en-US" sz="2400" dirty="0" smtClean="0"/>
              <a:t> and </a:t>
            </a:r>
            <a:r>
              <a:rPr lang="en-US" altLang="en-US" sz="2400" b="1" dirty="0" smtClean="0"/>
              <a:t>resource fork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400" dirty="0" smtClean="0"/>
              <a:t>Stores file metadata and application information</a:t>
            </a:r>
            <a:endParaRPr lang="en-US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97916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63600"/>
            <a:ext cx="71628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47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Macintosh OS 9 Volumes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A volume is any storage medium used to store files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Can be all or part of a hard disk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On a floppy disk is always the entire disk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Allocation</a:t>
            </a:r>
            <a:r>
              <a:rPr lang="en-US" altLang="en-US" sz="2800" dirty="0" smtClean="0"/>
              <a:t> and </a:t>
            </a:r>
            <a:r>
              <a:rPr lang="en-US" altLang="en-US" sz="2800" b="1" dirty="0" smtClean="0"/>
              <a:t>logical blocks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Logical blocks cannot exceed 512 bytes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Allocation blocks are a set of consecutive logical blocks</a:t>
            </a:r>
          </a:p>
        </p:txBody>
      </p:sp>
    </p:spTree>
    <p:extLst>
      <p:ext uri="{BB962C8B-B14F-4D97-AF65-F5344CB8AC3E}">
        <p14:creationId xmlns:p14="http://schemas.microsoft.com/office/powerpoint/2010/main" val="15793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Macintosh OS 9 Volumes (continued)</a:t>
            </a:r>
          </a:p>
        </p:txBody>
      </p:sp>
      <p:pic>
        <p:nvPicPr>
          <p:cNvPr id="12291" name="Picture 6"/>
          <p:cNvPicPr>
            <a:picLocks noChangeAspect="1" noChangeArrowheads="1"/>
          </p:cNvPicPr>
          <p:nvPr/>
        </p:nvPicPr>
        <p:blipFill>
          <a:blip r:embed="rId2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03400"/>
            <a:ext cx="548640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1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Macintosh OS 9 Volumes (continued)</a:t>
            </a:r>
          </a:p>
        </p:txBody>
      </p:sp>
      <p:sp>
        <p:nvSpPr>
          <p:cNvPr id="13315" name="Rectangle 5"/>
          <p:cNvSpPr>
            <a:spLocks noGrp="1" noChangeArrowheads="1"/>
          </p:cNvSpPr>
          <p:nvPr>
            <p:ph idx="1"/>
          </p:nvPr>
        </p:nvSpPr>
        <p:spPr>
          <a:xfrm>
            <a:off x="776117" y="2209800"/>
            <a:ext cx="7290055" cy="402336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Two EOF descriptors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b="1" dirty="0" smtClean="0"/>
              <a:t>Logical EOF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600" dirty="0" smtClean="0"/>
              <a:t>Actual size of the file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b="1" dirty="0" smtClean="0"/>
              <a:t>Physical EOF</a:t>
            </a:r>
          </a:p>
          <a:p>
            <a:pPr lvl="2" eaLnBrk="1" hangingPunct="1">
              <a:buFont typeface="Wingdings" panose="05000000000000000000" pitchFamily="2" charset="2"/>
              <a:buChar char="q"/>
            </a:pPr>
            <a:r>
              <a:rPr lang="en-US" altLang="en-US" sz="1600" dirty="0" smtClean="0"/>
              <a:t>The number of allocation blocks for that file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 smtClean="0"/>
              <a:t>Clumps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Groups of contiguous allocation blocks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Used to reduce file fragmentation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Volume fragmentation is kept to a minimum by adding more clumps to larger files</a:t>
            </a:r>
          </a:p>
        </p:txBody>
      </p:sp>
    </p:spTree>
    <p:extLst>
      <p:ext uri="{BB962C8B-B14F-4D97-AF65-F5344CB8AC3E}">
        <p14:creationId xmlns:p14="http://schemas.microsoft.com/office/powerpoint/2010/main" val="4139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Understanding Macintosh OS 9 Volumes (continued)</a:t>
            </a: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6581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77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Exploring Macintosh Boot Tasks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772107" y="1905000"/>
            <a:ext cx="6736774" cy="4267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Use Open Firmware instead of BIOS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Processor- and system-independent firmware</a:t>
            </a:r>
          </a:p>
          <a:p>
            <a:pPr lvl="1" eaLnBrk="1" hangingPunct="1">
              <a:buFont typeface="Wingdings" panose="05000000000000000000" pitchFamily="2" charset="2"/>
              <a:buChar char="q"/>
            </a:pPr>
            <a:r>
              <a:rPr lang="en-US" altLang="en-US" sz="2000" dirty="0" smtClean="0"/>
              <a:t>Controls microprocessor after hardware initialization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The boot process for OS 9 is as follows:</a:t>
            </a:r>
          </a:p>
          <a:p>
            <a:pPr marL="517525" lvl="2" indent="-207963">
              <a:buClrTx/>
              <a:buFont typeface="+mj-lt"/>
              <a:buAutoNum type="arabicPeriod"/>
            </a:pPr>
            <a:r>
              <a:rPr lang="en-US" altLang="en-US" sz="1800" dirty="0" smtClean="0"/>
              <a:t>Power on the computer</a:t>
            </a:r>
          </a:p>
          <a:p>
            <a:pPr marL="517525" lvl="2" indent="-207963">
              <a:buClrTx/>
              <a:buFont typeface="+mj-lt"/>
              <a:buAutoNum type="arabicPeriod"/>
            </a:pPr>
            <a:r>
              <a:rPr lang="en-US" altLang="en-US" sz="1800" dirty="0" smtClean="0"/>
              <a:t>Hardware self-test and Open Firmware run</a:t>
            </a:r>
          </a:p>
          <a:p>
            <a:pPr marL="517525" lvl="2" indent="-207963">
              <a:buClrTx/>
              <a:buFont typeface="+mj-lt"/>
              <a:buAutoNum type="arabicPeriod"/>
            </a:pPr>
            <a:r>
              <a:rPr lang="en-US" altLang="en-US" sz="1800" dirty="0" smtClean="0"/>
              <a:t>Macintosh OS starts</a:t>
            </a:r>
          </a:p>
          <a:p>
            <a:pPr marL="517525" lvl="2" indent="-207963">
              <a:buClrTx/>
              <a:buFont typeface="+mj-lt"/>
              <a:buAutoNum type="arabicPeriod"/>
            </a:pPr>
            <a:r>
              <a:rPr lang="en-US" altLang="en-US" sz="1800" dirty="0" smtClean="0"/>
              <a:t>The startup disk is located</a:t>
            </a:r>
          </a:p>
          <a:p>
            <a:pPr marL="517525" lvl="2" indent="-207963">
              <a:buClrTx/>
              <a:buFont typeface="+mj-lt"/>
              <a:buAutoNum type="arabicPeriod"/>
            </a:pPr>
            <a:r>
              <a:rPr lang="en-US" altLang="en-US" sz="1800" dirty="0" smtClean="0"/>
              <a:t>System files are opened</a:t>
            </a:r>
          </a:p>
          <a:p>
            <a:pPr marL="517525" lvl="2" indent="-207963">
              <a:buClrTx/>
              <a:buFont typeface="+mj-lt"/>
              <a:buAutoNum type="arabicPeriod"/>
            </a:pPr>
            <a:r>
              <a:rPr lang="en-US" altLang="en-US" sz="1800" dirty="0" smtClean="0"/>
              <a:t>System </a:t>
            </a:r>
            <a:r>
              <a:rPr lang="en-US" altLang="en-US" sz="1800" dirty="0"/>
              <a:t>extensions are loaded</a:t>
            </a:r>
          </a:p>
          <a:p>
            <a:pPr marL="517525" lvl="2" indent="-207963">
              <a:buClrTx/>
              <a:buFont typeface="+mj-lt"/>
              <a:buAutoNum type="arabicPeriod"/>
            </a:pPr>
            <a:r>
              <a:rPr lang="da-DK" altLang="en-US" sz="1800" dirty="0" smtClean="0"/>
              <a:t>OS </a:t>
            </a:r>
            <a:r>
              <a:rPr lang="da-DK" altLang="en-US" sz="1800" dirty="0"/>
              <a:t>9 Finder starts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265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81050"/>
            <a:ext cx="73152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9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23112</TotalTime>
  <Words>5913</Words>
  <Application>Microsoft Office PowerPoint</Application>
  <PresentationFormat>On-screen Show (4:3)</PresentationFormat>
  <Paragraphs>764</Paragraphs>
  <Slides>158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5" baseType="lpstr"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Working with Windows and DOS Systems </vt:lpstr>
      <vt:lpstr>Objectives</vt:lpstr>
      <vt:lpstr>Objectives (continued)</vt:lpstr>
      <vt:lpstr>Understanding File Systems</vt:lpstr>
      <vt:lpstr>Understanding File Systems</vt:lpstr>
      <vt:lpstr>Understanding the Boot Sequence</vt:lpstr>
      <vt:lpstr>Understanding the Boot Sequence</vt:lpstr>
      <vt:lpstr>Understanding the Boot Sequence (continued)</vt:lpstr>
      <vt:lpstr>BIOS Setup Utility</vt:lpstr>
      <vt:lpstr>Understanding Disk Drives</vt:lpstr>
      <vt:lpstr>PowerPoint Presentation</vt:lpstr>
      <vt:lpstr>PowerPoint Presentation</vt:lpstr>
      <vt:lpstr>Understanding Disk Drives (continued)</vt:lpstr>
      <vt:lpstr>No Need for Multi-Path Erasure</vt:lpstr>
      <vt:lpstr>Exploring Microsoft File Structures</vt:lpstr>
      <vt:lpstr>Exploring Microsoft File Structures</vt:lpstr>
      <vt:lpstr>Exploring Microsoft File Structures (continued)</vt:lpstr>
      <vt:lpstr>Disk Partitions</vt:lpstr>
      <vt:lpstr>Disk Partitions (continued)</vt:lpstr>
      <vt:lpstr>Demo: VM with Three Partitions</vt:lpstr>
      <vt:lpstr>Viewing the Partition Table HxD</vt:lpstr>
      <vt:lpstr>Master Boot Record Structure</vt:lpstr>
      <vt:lpstr>Partition Table Structure</vt:lpstr>
      <vt:lpstr>PowerPoint Presentation</vt:lpstr>
      <vt:lpstr>Partition Mark at Start of Volume</vt:lpstr>
      <vt:lpstr>BMP File in HxD</vt:lpstr>
      <vt:lpstr>Word Doc File in HxD</vt:lpstr>
      <vt:lpstr>Master Boot Record</vt:lpstr>
      <vt:lpstr>Examining FAT Disks</vt:lpstr>
      <vt:lpstr>FAT Versions</vt:lpstr>
      <vt:lpstr>Examining FAT Disks (continued)</vt:lpstr>
      <vt:lpstr>Examining FAT Disks (continued)</vt:lpstr>
      <vt:lpstr>Examining FAT Disks (continued)</vt:lpstr>
      <vt:lpstr>Examining FAT Disks (continued)</vt:lpstr>
      <vt:lpstr>ProDiscover Showing Cluster Chain</vt:lpstr>
      <vt:lpstr>Examining FAT Disks (continued)</vt:lpstr>
      <vt:lpstr>Deleting FAT Files</vt:lpstr>
      <vt:lpstr>Examining NTFS Disks</vt:lpstr>
      <vt:lpstr>Examining NTFS Disks (continued)</vt:lpstr>
      <vt:lpstr>Examining NTFS Disks (continued)</vt:lpstr>
      <vt:lpstr>NTFS File System</vt:lpstr>
      <vt:lpstr>NTFS File System (continued)</vt:lpstr>
      <vt:lpstr>NTFS File System (continued)</vt:lpstr>
      <vt:lpstr>MFT and File Attributes</vt:lpstr>
      <vt:lpstr>MFT and File Attributes (continued)</vt:lpstr>
      <vt:lpstr>PowerPoint Presentation</vt:lpstr>
      <vt:lpstr>Resident File in a MFT Record</vt:lpstr>
      <vt:lpstr>Resident File Data in the MFT</vt:lpstr>
      <vt:lpstr>Nonresident File's MFT Record</vt:lpstr>
      <vt:lpstr>MFT and File Attributes (continued)</vt:lpstr>
      <vt:lpstr>NTFS Data Streams</vt:lpstr>
      <vt:lpstr>Alternate Data Streams Demonstration</vt:lpstr>
      <vt:lpstr>NTFS Compressed Files</vt:lpstr>
      <vt:lpstr>NTFS Encrypting File System (EFS)</vt:lpstr>
      <vt:lpstr>Deleting NTFS Files</vt:lpstr>
      <vt:lpstr>Understanding Whole Disk Encryption</vt:lpstr>
      <vt:lpstr>Understanding Whole Disk Encryption</vt:lpstr>
      <vt:lpstr>Understanding Whole Disk Encryption (continued)</vt:lpstr>
      <vt:lpstr>Understanding Whole Disk Encryption (continued)</vt:lpstr>
      <vt:lpstr>Examining Third-Party Disk Encryption Tools</vt:lpstr>
      <vt:lpstr>Understanding the Windows Registry</vt:lpstr>
      <vt:lpstr>Understanding the Windows Registry</vt:lpstr>
      <vt:lpstr>Exploring the Organization of the Windows Registry</vt:lpstr>
      <vt:lpstr>Exploring the Organization of the Windows Registry</vt:lpstr>
      <vt:lpstr>Exploring the Organization of the Windows Registry (continued)</vt:lpstr>
      <vt:lpstr>Exploring the Organization of the Windows Registry (continued)</vt:lpstr>
      <vt:lpstr>Understanding Microsoft Startup Tasks</vt:lpstr>
      <vt:lpstr>Understanding Microsoft Startup Tasks</vt:lpstr>
      <vt:lpstr>Startup in Windows NT and Later</vt:lpstr>
      <vt:lpstr>Startup in Windows NT and Later (continued)</vt:lpstr>
      <vt:lpstr>Startup in Windows NT and Later (continued)</vt:lpstr>
      <vt:lpstr>Understanding MS-DOS Startup Tasks</vt:lpstr>
      <vt:lpstr>Understanding MS-DOS Startup Tasks</vt:lpstr>
      <vt:lpstr>Understanding MS-DOS Startup Tasks (continued)</vt:lpstr>
      <vt:lpstr>Other Disk Operating Systems</vt:lpstr>
      <vt:lpstr>Other Disk Operating Systems (continued)</vt:lpstr>
      <vt:lpstr>Understanding Virtual Machines</vt:lpstr>
      <vt:lpstr>Understanding Virtual Machines</vt:lpstr>
      <vt:lpstr>PowerPoint Presentation</vt:lpstr>
      <vt:lpstr>Understanding Virtual Machines (continued)</vt:lpstr>
      <vt:lpstr>Creating a Virtual Machine</vt:lpstr>
      <vt:lpstr>Creating a Virtual Machine (continued)</vt:lpstr>
      <vt:lpstr>Creating a Virtual Machine (continued)</vt:lpstr>
      <vt:lpstr>Creating a Virtual Machine (continued)</vt:lpstr>
      <vt:lpstr>Creating a Virtual Machine (continued)</vt:lpstr>
      <vt:lpstr>Creating a Virtual Machine (continued)</vt:lpstr>
      <vt:lpstr>Macintosh and Linux Boot Processes and File Systems </vt:lpstr>
      <vt:lpstr>Objectives</vt:lpstr>
      <vt:lpstr>Understanding the Macintosh File Structure and Boot Process</vt:lpstr>
      <vt:lpstr>Understanding the Macintosh File Structure and Boot Process</vt:lpstr>
      <vt:lpstr>Understanding the Macintosh File Structure and Boot Process</vt:lpstr>
      <vt:lpstr>Understanding the Macintosh File Structure and Boot Process (continued)</vt:lpstr>
      <vt:lpstr>PowerPoint Presentation</vt:lpstr>
      <vt:lpstr>Understanding Macintosh OS 9 Volumes</vt:lpstr>
      <vt:lpstr>Understanding Macintosh OS 9 Volumes (continued)</vt:lpstr>
      <vt:lpstr>Understanding Macintosh OS 9 Volumes (continued)</vt:lpstr>
      <vt:lpstr>Understanding Macintosh OS 9 Volumes (continued)</vt:lpstr>
      <vt:lpstr>Exploring Macintosh Boot Tasks</vt:lpstr>
      <vt:lpstr>PowerPoint Presentation</vt:lpstr>
      <vt:lpstr>PowerPoint Presentation</vt:lpstr>
      <vt:lpstr>Exploring Macintosh Boot Tasks (continued)</vt:lpstr>
      <vt:lpstr>Exploring Macintosh Boot Tasks (continued)</vt:lpstr>
      <vt:lpstr>B-Tree</vt:lpstr>
      <vt:lpstr>Using Macintosh Forensic Software</vt:lpstr>
      <vt:lpstr>Using Macintosh Forensic Software (continued)</vt:lpstr>
      <vt:lpstr>Using Macintosh Forensic Software (continued)</vt:lpstr>
      <vt:lpstr>Using Macintosh Forensic Software (continued)</vt:lpstr>
      <vt:lpstr>Using Macintosh Forensic Software (continued)</vt:lpstr>
      <vt:lpstr>Using Macintosh Forensic Software (continued)</vt:lpstr>
      <vt:lpstr>Using Macintosh Forensic Software (continued)</vt:lpstr>
      <vt:lpstr>Using Macintosh Forensic Software (continued)</vt:lpstr>
      <vt:lpstr>Examining UNIX and Linux Disk Structures and Boot Processes</vt:lpstr>
      <vt:lpstr>Examining UNIX and Linux Disk Structures and Boot Processes</vt:lpstr>
      <vt:lpstr>Examining UNIX and Linux Disk Structures and Boot Processes (continued)</vt:lpstr>
      <vt:lpstr>PowerPoint Presentation</vt:lpstr>
      <vt:lpstr>PowerPoint Presentation</vt:lpstr>
      <vt:lpstr>Examining UNIX and Linux Disk Structures and Boot Processes (continued)</vt:lpstr>
      <vt:lpstr>UNIX and Linux Overview</vt:lpstr>
      <vt:lpstr>Boot Block and Superblock</vt:lpstr>
      <vt:lpstr>inode Blocks and Data Blocks</vt:lpstr>
      <vt:lpstr>UNIX and Linux Overview (continued)</vt:lpstr>
      <vt:lpstr>UNIX and Linux Overview (continued)</vt:lpstr>
      <vt:lpstr>UNIX and Linux Overview (continued)</vt:lpstr>
      <vt:lpstr>Continuation inode</vt:lpstr>
      <vt:lpstr>UNIX and Linux Overview (continued)</vt:lpstr>
      <vt:lpstr>Understanding Inodes</vt:lpstr>
      <vt:lpstr>PowerPoint Presentation</vt:lpstr>
      <vt:lpstr>Understanding Inodes (continued)</vt:lpstr>
      <vt:lpstr>Understanding UNIX and Linux Boot Processes</vt:lpstr>
      <vt:lpstr>Understanding UNIX and Linux Boot Processes (continued)</vt:lpstr>
      <vt:lpstr>Understanding Linux Loader and GRUB</vt:lpstr>
      <vt:lpstr>Understanding UNIX and Linux Drives and Partition Schemes</vt:lpstr>
      <vt:lpstr>Examining UNIX and Linux Disk Structures</vt:lpstr>
      <vt:lpstr>Examining UNIX and Linux Disk Structures (continued)</vt:lpstr>
      <vt:lpstr>Examining UNIX and Linux Disk Structures (continued)</vt:lpstr>
      <vt:lpstr>PowerPoint Presentation</vt:lpstr>
      <vt:lpstr>Examining UNIX and Linux Disk Structures (continued)</vt:lpstr>
      <vt:lpstr>Examining UNIX and Linux Disk Structures (continued)</vt:lpstr>
      <vt:lpstr>Examining UNIX and Linux Disk Structures (continued)</vt:lpstr>
      <vt:lpstr>Examining UNIX and Linux Disk Structures (continued)</vt:lpstr>
      <vt:lpstr>PowerPoint Presentation</vt:lpstr>
      <vt:lpstr>Examining UNIX and Linux Disk Structures (continued)</vt:lpstr>
      <vt:lpstr>Examining UNIX and Linux Disk Structures (continued)</vt:lpstr>
      <vt:lpstr>Examining UNIX and Linux Disk Structures (continued)</vt:lpstr>
      <vt:lpstr>Understanding Other Disk Structures</vt:lpstr>
      <vt:lpstr>Understanding Other Disk Structures</vt:lpstr>
      <vt:lpstr>Examining CD Data Structures</vt:lpstr>
      <vt:lpstr>PowerPoint Presentation</vt:lpstr>
      <vt:lpstr>Examining CD Data Structures (continued)</vt:lpstr>
      <vt:lpstr>Examining CD Data Structures (continued)</vt:lpstr>
      <vt:lpstr>Examining CD Data Structures (continued)</vt:lpstr>
      <vt:lpstr>Examining CD Data Structures (continued)</vt:lpstr>
      <vt:lpstr>Examining SCSI Disks</vt:lpstr>
      <vt:lpstr>Examining SCSI Disks (continued)</vt:lpstr>
      <vt:lpstr>Examining IDE/EIDE and SATA Devices</vt:lpstr>
      <vt:lpstr>Examining IDE/EIDE and SATA Devices (continued)</vt:lpstr>
      <vt:lpstr>Examining IDE/EIDE and SATA Devices (continued)</vt:lpstr>
      <vt:lpstr>Examining IDE/EIDE and SATA Devices (continued)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</dc:title>
  <dc:creator>Course Technology</dc:creator>
  <cp:lastModifiedBy>Siti Rahayu Selamat</cp:lastModifiedBy>
  <cp:revision>635</cp:revision>
  <cp:lastPrinted>2016-10-10T15:57:03Z</cp:lastPrinted>
  <dcterms:created xsi:type="dcterms:W3CDTF">2002-09-27T23:29:22Z</dcterms:created>
  <dcterms:modified xsi:type="dcterms:W3CDTF">2020-03-15T15:10:00Z</dcterms:modified>
</cp:coreProperties>
</file>